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3"/>
  </p:notesMasterIdLst>
  <p:sldIdLst>
    <p:sldId id="256" r:id="rId2"/>
    <p:sldId id="259" r:id="rId3"/>
    <p:sldId id="286" r:id="rId4"/>
    <p:sldId id="257" r:id="rId5"/>
    <p:sldId id="287" r:id="rId6"/>
    <p:sldId id="289" r:id="rId7"/>
    <p:sldId id="288" r:id="rId8"/>
    <p:sldId id="292" r:id="rId9"/>
    <p:sldId id="290" r:id="rId10"/>
    <p:sldId id="293" r:id="rId11"/>
    <p:sldId id="291" r:id="rId12"/>
    <p:sldId id="295" r:id="rId13"/>
    <p:sldId id="294" r:id="rId14"/>
    <p:sldId id="313" r:id="rId15"/>
    <p:sldId id="314" r:id="rId16"/>
    <p:sldId id="323" r:id="rId17"/>
    <p:sldId id="325" r:id="rId18"/>
    <p:sldId id="326" r:id="rId19"/>
    <p:sldId id="324" r:id="rId20"/>
    <p:sldId id="312" r:id="rId21"/>
    <p:sldId id="311" r:id="rId22"/>
    <p:sldId id="328" r:id="rId23"/>
    <p:sldId id="329" r:id="rId24"/>
    <p:sldId id="331" r:id="rId25"/>
    <p:sldId id="300" r:id="rId26"/>
    <p:sldId id="332" r:id="rId27"/>
    <p:sldId id="333" r:id="rId28"/>
    <p:sldId id="335" r:id="rId29"/>
    <p:sldId id="296" r:id="rId30"/>
    <p:sldId id="297" r:id="rId31"/>
    <p:sldId id="298" r:id="rId32"/>
    <p:sldId id="299" r:id="rId33"/>
    <p:sldId id="327" r:id="rId34"/>
    <p:sldId id="303" r:id="rId35"/>
    <p:sldId id="304" r:id="rId36"/>
    <p:sldId id="315" r:id="rId37"/>
    <p:sldId id="301" r:id="rId38"/>
    <p:sldId id="302" r:id="rId39"/>
    <p:sldId id="305" r:id="rId40"/>
    <p:sldId id="308" r:id="rId41"/>
    <p:sldId id="316" r:id="rId42"/>
    <p:sldId id="317" r:id="rId43"/>
    <p:sldId id="321" r:id="rId44"/>
    <p:sldId id="322" r:id="rId45"/>
    <p:sldId id="306" r:id="rId46"/>
    <p:sldId id="309" r:id="rId47"/>
    <p:sldId id="318" r:id="rId48"/>
    <p:sldId id="319" r:id="rId49"/>
    <p:sldId id="320" r:id="rId50"/>
    <p:sldId id="307" r:id="rId51"/>
    <p:sldId id="31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742" autoAdjust="0"/>
  </p:normalViewPr>
  <p:slideViewPr>
    <p:cSldViewPr snapToGrid="0">
      <p:cViewPr varScale="1">
        <p:scale>
          <a:sx n="47" d="100"/>
          <a:sy n="47" d="100"/>
        </p:scale>
        <p:origin x="16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FE474-621B-4B03-A8FB-705426BA785F}"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tr-TR"/>
        </a:p>
      </dgm:t>
    </dgm:pt>
    <dgm:pt modelId="{819ED46C-020F-4A50-B5C1-3B9581AA9F38}">
      <dgm:prSet phldrT="[Metin]" custT="1"/>
      <dgm:spPr/>
      <dgm:t>
        <a:bodyPr/>
        <a:lstStyle/>
        <a:p>
          <a:r>
            <a:rPr lang="tr-TR" sz="1100" dirty="0"/>
            <a:t>Ürün izlenebilirlik planı</a:t>
          </a:r>
        </a:p>
      </dgm:t>
    </dgm:pt>
    <dgm:pt modelId="{E3413416-CD85-4D03-BB8A-82199AF8CE2F}" type="parTrans" cxnId="{D67638D2-B065-4E86-8C34-BB8D20407E16}">
      <dgm:prSet/>
      <dgm:spPr/>
      <dgm:t>
        <a:bodyPr/>
        <a:lstStyle/>
        <a:p>
          <a:endParaRPr lang="tr-TR" sz="1800"/>
        </a:p>
      </dgm:t>
    </dgm:pt>
    <dgm:pt modelId="{54D73E1E-5AD3-4404-9653-E73DF22A1259}" type="sibTrans" cxnId="{D67638D2-B065-4E86-8C34-BB8D20407E16}">
      <dgm:prSet/>
      <dgm:spPr/>
      <dgm:t>
        <a:bodyPr/>
        <a:lstStyle/>
        <a:p>
          <a:endParaRPr lang="tr-TR" sz="1800"/>
        </a:p>
      </dgm:t>
    </dgm:pt>
    <dgm:pt modelId="{3EA6C3A5-CFF4-451C-8F80-1E5C4AC405C8}">
      <dgm:prSet phldrT="[Metin]" custT="1"/>
      <dgm:spPr/>
      <dgm:t>
        <a:bodyPr/>
        <a:lstStyle/>
        <a:p>
          <a:r>
            <a:rPr lang="tr-TR" sz="1200" dirty="0"/>
            <a:t>Yasal gereklilikler</a:t>
          </a:r>
        </a:p>
      </dgm:t>
    </dgm:pt>
    <dgm:pt modelId="{23D61A24-E2E9-494F-B54F-C93B43BA18F1}" type="parTrans" cxnId="{CB6677A2-950B-4EF4-825A-B673D7C46B45}">
      <dgm:prSet/>
      <dgm:spPr/>
      <dgm:t>
        <a:bodyPr/>
        <a:lstStyle/>
        <a:p>
          <a:endParaRPr lang="tr-TR" sz="1800"/>
        </a:p>
      </dgm:t>
    </dgm:pt>
    <dgm:pt modelId="{C4045939-4498-41E8-A0A8-0504FFD31D91}" type="sibTrans" cxnId="{CB6677A2-950B-4EF4-825A-B673D7C46B45}">
      <dgm:prSet/>
      <dgm:spPr/>
      <dgm:t>
        <a:bodyPr/>
        <a:lstStyle/>
        <a:p>
          <a:endParaRPr lang="tr-TR" sz="1800"/>
        </a:p>
      </dgm:t>
    </dgm:pt>
    <dgm:pt modelId="{8D8C2617-FEC7-4C5A-A7AB-73C95C54D5EA}">
      <dgm:prSet phldrT="[Metin]" custT="1"/>
      <dgm:spPr/>
      <dgm:t>
        <a:bodyPr/>
        <a:lstStyle/>
        <a:p>
          <a:r>
            <a:rPr lang="tr-TR" sz="1200" dirty="0"/>
            <a:t>Üretim sürecine etkisi</a:t>
          </a:r>
        </a:p>
      </dgm:t>
    </dgm:pt>
    <dgm:pt modelId="{495DF9D8-0699-4C71-ACF4-50E880858C34}" type="parTrans" cxnId="{D2704817-F05E-4945-9DCF-B2179E3595D4}">
      <dgm:prSet/>
      <dgm:spPr/>
      <dgm:t>
        <a:bodyPr/>
        <a:lstStyle/>
        <a:p>
          <a:endParaRPr lang="tr-TR" sz="1800"/>
        </a:p>
      </dgm:t>
    </dgm:pt>
    <dgm:pt modelId="{D9AA9948-371E-4228-AA85-885271477A52}" type="sibTrans" cxnId="{D2704817-F05E-4945-9DCF-B2179E3595D4}">
      <dgm:prSet/>
      <dgm:spPr/>
      <dgm:t>
        <a:bodyPr/>
        <a:lstStyle/>
        <a:p>
          <a:endParaRPr lang="tr-TR" sz="1800"/>
        </a:p>
      </dgm:t>
    </dgm:pt>
    <dgm:pt modelId="{FB6D1757-9A00-44F1-9752-71B4B1A1EF67}">
      <dgm:prSet phldrT="[Metin]" custT="1"/>
      <dgm:spPr/>
      <dgm:t>
        <a:bodyPr/>
        <a:lstStyle/>
        <a:p>
          <a:r>
            <a:rPr lang="tr-TR" sz="1100" dirty="0"/>
            <a:t>UDI atama süreci</a:t>
          </a:r>
        </a:p>
      </dgm:t>
    </dgm:pt>
    <dgm:pt modelId="{4532F261-422A-495A-B0FE-657DFB97A71D}" type="parTrans" cxnId="{773E3209-647C-4DD7-B072-1404C659EB09}">
      <dgm:prSet/>
      <dgm:spPr/>
      <dgm:t>
        <a:bodyPr/>
        <a:lstStyle/>
        <a:p>
          <a:endParaRPr lang="tr-TR" sz="1800"/>
        </a:p>
      </dgm:t>
    </dgm:pt>
    <dgm:pt modelId="{FCD011A8-C568-4ABC-B927-6AF6190277D3}" type="sibTrans" cxnId="{773E3209-647C-4DD7-B072-1404C659EB09}">
      <dgm:prSet/>
      <dgm:spPr/>
      <dgm:t>
        <a:bodyPr/>
        <a:lstStyle/>
        <a:p>
          <a:endParaRPr lang="tr-TR" sz="1800"/>
        </a:p>
      </dgm:t>
    </dgm:pt>
    <dgm:pt modelId="{BE142378-A1DC-4C62-8713-423B14AEF9A7}">
      <dgm:prSet phldrT="[Metin]" custT="1"/>
      <dgm:spPr/>
      <dgm:t>
        <a:bodyPr/>
        <a:lstStyle/>
        <a:p>
          <a:r>
            <a:rPr lang="tr-TR" sz="1200" dirty="0"/>
            <a:t>Cihazlar, parçalar, bileşenler </a:t>
          </a:r>
          <a:r>
            <a:rPr lang="tr-TR" sz="1200" dirty="0" err="1"/>
            <a:t>vb</a:t>
          </a:r>
          <a:r>
            <a:rPr lang="tr-TR" sz="1200" dirty="0"/>
            <a:t> tanımlanmalı, prosedür oluşturulmalı.</a:t>
          </a:r>
        </a:p>
      </dgm:t>
    </dgm:pt>
    <dgm:pt modelId="{4DDE660E-81F4-4E4C-B098-F6E9808A5432}" type="parTrans" cxnId="{2FE6048A-7A2B-43C4-9711-643E196193F3}">
      <dgm:prSet/>
      <dgm:spPr/>
      <dgm:t>
        <a:bodyPr/>
        <a:lstStyle/>
        <a:p>
          <a:endParaRPr lang="tr-TR" sz="1800"/>
        </a:p>
      </dgm:t>
    </dgm:pt>
    <dgm:pt modelId="{3AAACD1E-4DCC-414F-A4A1-77BACD9FD076}" type="sibTrans" cxnId="{2FE6048A-7A2B-43C4-9711-643E196193F3}">
      <dgm:prSet/>
      <dgm:spPr/>
      <dgm:t>
        <a:bodyPr/>
        <a:lstStyle/>
        <a:p>
          <a:endParaRPr lang="tr-TR" sz="1800"/>
        </a:p>
      </dgm:t>
    </dgm:pt>
    <dgm:pt modelId="{0AD11FA2-1B98-4F8B-B1A8-342EE75DEE3E}">
      <dgm:prSet phldrT="[Metin]" custT="1"/>
      <dgm:spPr/>
      <dgm:t>
        <a:bodyPr/>
        <a:lstStyle/>
        <a:p>
          <a:r>
            <a:rPr lang="tr-TR" sz="1200" dirty="0"/>
            <a:t>UDI atamasının tahsis kuruluşları kurallarına uygun yürütüldüğünü sağlamak için eğitim verilmeli, kayıt alınmalı.</a:t>
          </a:r>
        </a:p>
      </dgm:t>
    </dgm:pt>
    <dgm:pt modelId="{9A4ABE57-6FB5-4932-BB81-7B4E0D2B58E7}" type="parTrans" cxnId="{9432C74B-A6D3-42AD-9263-85EDC0C200BB}">
      <dgm:prSet/>
      <dgm:spPr/>
      <dgm:t>
        <a:bodyPr/>
        <a:lstStyle/>
        <a:p>
          <a:endParaRPr lang="tr-TR" sz="1800"/>
        </a:p>
      </dgm:t>
    </dgm:pt>
    <dgm:pt modelId="{E425147E-DA56-489C-A3B8-B5DB6EFFD740}" type="sibTrans" cxnId="{9432C74B-A6D3-42AD-9263-85EDC0C200BB}">
      <dgm:prSet/>
      <dgm:spPr/>
      <dgm:t>
        <a:bodyPr/>
        <a:lstStyle/>
        <a:p>
          <a:endParaRPr lang="tr-TR" sz="1800"/>
        </a:p>
      </dgm:t>
    </dgm:pt>
    <dgm:pt modelId="{405EFB28-F07D-4222-9D9B-57A0A8D95A66}">
      <dgm:prSet phldrT="[Metin]" custT="1"/>
      <dgm:spPr/>
      <dgm:t>
        <a:bodyPr/>
        <a:lstStyle/>
        <a:p>
          <a:r>
            <a:rPr lang="tr-TR" sz="1100" dirty="0"/>
            <a:t>UDI taşıyıcı yerleştirme</a:t>
          </a:r>
        </a:p>
      </dgm:t>
    </dgm:pt>
    <dgm:pt modelId="{26F9D656-644E-4968-87C4-E5F21BB48C75}" type="parTrans" cxnId="{EB1B2687-80AB-4F2F-9D45-F693DAAAA56D}">
      <dgm:prSet/>
      <dgm:spPr/>
      <dgm:t>
        <a:bodyPr/>
        <a:lstStyle/>
        <a:p>
          <a:endParaRPr lang="tr-TR" sz="1800"/>
        </a:p>
      </dgm:t>
    </dgm:pt>
    <dgm:pt modelId="{0BF1A726-9160-4FDF-AD55-522E3C1AB00F}" type="sibTrans" cxnId="{EB1B2687-80AB-4F2F-9D45-F693DAAAA56D}">
      <dgm:prSet/>
      <dgm:spPr/>
      <dgm:t>
        <a:bodyPr/>
        <a:lstStyle/>
        <a:p>
          <a:endParaRPr lang="tr-TR" sz="1800"/>
        </a:p>
      </dgm:t>
    </dgm:pt>
    <dgm:pt modelId="{A27DEFCC-6F02-4DBE-B576-398AA0FD2BBB}">
      <dgm:prSet phldrT="[Metin]" custT="1"/>
      <dgm:spPr/>
      <dgm:t>
        <a:bodyPr/>
        <a:lstStyle/>
        <a:p>
          <a:r>
            <a:rPr lang="tr-TR" sz="1200" dirty="0"/>
            <a:t>UDI taşıyıcıyı etiketteki formatı, özellikleri, </a:t>
          </a:r>
          <a:r>
            <a:rPr lang="tr-TR" sz="1200" dirty="0" err="1"/>
            <a:t>lokasyonu</a:t>
          </a:r>
          <a:r>
            <a:rPr lang="tr-TR" sz="1200" dirty="0"/>
            <a:t> belirlenmeli, prosedür oluşturulmalı</a:t>
          </a:r>
        </a:p>
      </dgm:t>
    </dgm:pt>
    <dgm:pt modelId="{C406EEAA-030F-45E3-9060-DE855ED93831}" type="parTrans" cxnId="{DEDA5189-63EC-4D63-A35A-3AEC4BA52720}">
      <dgm:prSet/>
      <dgm:spPr/>
      <dgm:t>
        <a:bodyPr/>
        <a:lstStyle/>
        <a:p>
          <a:endParaRPr lang="tr-TR" sz="1800"/>
        </a:p>
      </dgm:t>
    </dgm:pt>
    <dgm:pt modelId="{4FD8FB24-F92E-4514-8BD6-54A6526D9D7E}" type="sibTrans" cxnId="{DEDA5189-63EC-4D63-A35A-3AEC4BA52720}">
      <dgm:prSet/>
      <dgm:spPr/>
      <dgm:t>
        <a:bodyPr/>
        <a:lstStyle/>
        <a:p>
          <a:endParaRPr lang="tr-TR" sz="1800"/>
        </a:p>
      </dgm:t>
    </dgm:pt>
    <dgm:pt modelId="{745E8C96-CADF-42CF-9D7D-C4175BC264C4}">
      <dgm:prSet phldrT="[Metin]" custT="1"/>
      <dgm:spPr/>
      <dgm:t>
        <a:bodyPr/>
        <a:lstStyle/>
        <a:p>
          <a:r>
            <a:rPr lang="tr-TR" sz="1200" dirty="0"/>
            <a:t>UDI işaretlemesinin cihazın yaşam ömrü boyunca kaldığından emin olunmalı</a:t>
          </a:r>
        </a:p>
      </dgm:t>
    </dgm:pt>
    <dgm:pt modelId="{D6EEB1A2-8424-4E7B-ABFA-A2FA20774295}" type="parTrans" cxnId="{7F0F015E-CDDF-4096-9CFA-19377FC7B27D}">
      <dgm:prSet/>
      <dgm:spPr/>
      <dgm:t>
        <a:bodyPr/>
        <a:lstStyle/>
        <a:p>
          <a:endParaRPr lang="tr-TR" sz="1800"/>
        </a:p>
      </dgm:t>
    </dgm:pt>
    <dgm:pt modelId="{5FC9A713-3B5E-4133-AD4E-E153493F023F}" type="sibTrans" cxnId="{7F0F015E-CDDF-4096-9CFA-19377FC7B27D}">
      <dgm:prSet/>
      <dgm:spPr/>
      <dgm:t>
        <a:bodyPr/>
        <a:lstStyle/>
        <a:p>
          <a:endParaRPr lang="tr-TR" sz="1800"/>
        </a:p>
      </dgm:t>
    </dgm:pt>
    <dgm:pt modelId="{83C433AA-4DBD-44CD-BA1D-5C475D5E2D23}">
      <dgm:prSet custT="1"/>
      <dgm:spPr/>
      <dgm:t>
        <a:bodyPr/>
        <a:lstStyle/>
        <a:p>
          <a:r>
            <a:rPr lang="tr-TR" sz="1100" dirty="0"/>
            <a:t>Kalite kayıtları ile UDI bağlantısı</a:t>
          </a:r>
        </a:p>
      </dgm:t>
    </dgm:pt>
    <dgm:pt modelId="{8F9DA1CB-78E6-47CA-B1E7-2BFCAA499C0F}" type="parTrans" cxnId="{BA885A0C-9CEF-4EB5-9241-E904772754A4}">
      <dgm:prSet/>
      <dgm:spPr/>
      <dgm:t>
        <a:bodyPr/>
        <a:lstStyle/>
        <a:p>
          <a:endParaRPr lang="tr-TR" sz="1800"/>
        </a:p>
      </dgm:t>
    </dgm:pt>
    <dgm:pt modelId="{F41D4065-D4AE-4CB4-9537-CC34D87FBD40}" type="sibTrans" cxnId="{BA885A0C-9CEF-4EB5-9241-E904772754A4}">
      <dgm:prSet/>
      <dgm:spPr/>
      <dgm:t>
        <a:bodyPr/>
        <a:lstStyle/>
        <a:p>
          <a:endParaRPr lang="tr-TR" sz="1800"/>
        </a:p>
      </dgm:t>
    </dgm:pt>
    <dgm:pt modelId="{17707686-9E20-47E9-8AEF-740DBA750E32}">
      <dgm:prSet custT="1"/>
      <dgm:spPr/>
      <dgm:t>
        <a:bodyPr/>
        <a:lstStyle/>
        <a:p>
          <a:r>
            <a:rPr lang="tr-TR" sz="1100" dirty="0"/>
            <a:t>EUDAMED UDI bilgisi</a:t>
          </a:r>
        </a:p>
      </dgm:t>
    </dgm:pt>
    <dgm:pt modelId="{5680E488-16A7-4B4A-9949-F2540396A2EC}" type="parTrans" cxnId="{64BCEFF9-993F-441C-9418-B0B0B99AA336}">
      <dgm:prSet/>
      <dgm:spPr/>
      <dgm:t>
        <a:bodyPr/>
        <a:lstStyle/>
        <a:p>
          <a:endParaRPr lang="tr-TR" sz="1800"/>
        </a:p>
      </dgm:t>
    </dgm:pt>
    <dgm:pt modelId="{FCFB8932-7337-4488-A1AB-5BB7E922EC6F}" type="sibTrans" cxnId="{64BCEFF9-993F-441C-9418-B0B0B99AA336}">
      <dgm:prSet/>
      <dgm:spPr/>
      <dgm:t>
        <a:bodyPr/>
        <a:lstStyle/>
        <a:p>
          <a:endParaRPr lang="tr-TR" sz="1800"/>
        </a:p>
      </dgm:t>
    </dgm:pt>
    <dgm:pt modelId="{2448A045-E753-4CC4-8DFE-1D2BAE0F4942}">
      <dgm:prSet custT="1"/>
      <dgm:spPr/>
      <dgm:t>
        <a:bodyPr/>
        <a:lstStyle/>
        <a:p>
          <a:r>
            <a:rPr lang="tr-TR" sz="1200" dirty="0"/>
            <a:t>UDI ile üretim süreci kalite / servis / şikayetler / PMS / trend raporlama / </a:t>
          </a:r>
          <a:r>
            <a:rPr lang="tr-TR" sz="1200" dirty="0" err="1"/>
            <a:t>vijilans</a:t>
          </a:r>
          <a:r>
            <a:rPr lang="tr-TR" sz="1200" dirty="0"/>
            <a:t> kayıtları bağlantısı</a:t>
          </a:r>
        </a:p>
      </dgm:t>
    </dgm:pt>
    <dgm:pt modelId="{A4106BEF-8474-45EE-96B8-9843CB3C01C9}" type="parTrans" cxnId="{6ACE96AD-53DA-433A-8A76-8177887CB118}">
      <dgm:prSet/>
      <dgm:spPr/>
      <dgm:t>
        <a:bodyPr/>
        <a:lstStyle/>
        <a:p>
          <a:endParaRPr lang="tr-TR" sz="1800"/>
        </a:p>
      </dgm:t>
    </dgm:pt>
    <dgm:pt modelId="{45B56B62-48D2-4BED-8827-FB1E5E3AC1A6}" type="sibTrans" cxnId="{6ACE96AD-53DA-433A-8A76-8177887CB118}">
      <dgm:prSet/>
      <dgm:spPr/>
      <dgm:t>
        <a:bodyPr/>
        <a:lstStyle/>
        <a:p>
          <a:endParaRPr lang="tr-TR" sz="1800"/>
        </a:p>
      </dgm:t>
    </dgm:pt>
    <dgm:pt modelId="{79EEDDA2-E482-4EA1-B26A-A262696D9FB7}">
      <dgm:prSet custT="1"/>
      <dgm:spPr/>
      <dgm:t>
        <a:bodyPr/>
        <a:lstStyle/>
        <a:p>
          <a:r>
            <a:rPr lang="tr-TR" sz="1200" dirty="0"/>
            <a:t>Yeni UDI atandığında izlenebilirlik</a:t>
          </a:r>
        </a:p>
      </dgm:t>
    </dgm:pt>
    <dgm:pt modelId="{E2DC8886-DA45-4032-9586-C7A9073F9BAE}" type="parTrans" cxnId="{2C9DC0DF-0D56-45FE-B9B1-DDFC716E0574}">
      <dgm:prSet/>
      <dgm:spPr/>
      <dgm:t>
        <a:bodyPr/>
        <a:lstStyle/>
        <a:p>
          <a:endParaRPr lang="tr-TR" sz="1800"/>
        </a:p>
      </dgm:t>
    </dgm:pt>
    <dgm:pt modelId="{85B329D1-5CB8-4E27-92AB-A711DF2FC50F}" type="sibTrans" cxnId="{2C9DC0DF-0D56-45FE-B9B1-DDFC716E0574}">
      <dgm:prSet/>
      <dgm:spPr/>
      <dgm:t>
        <a:bodyPr/>
        <a:lstStyle/>
        <a:p>
          <a:endParaRPr lang="tr-TR" sz="1800"/>
        </a:p>
      </dgm:t>
    </dgm:pt>
    <dgm:pt modelId="{26E3DE02-F8AB-4ECA-9D92-194D5895AD8A}">
      <dgm:prSet custT="1"/>
      <dgm:spPr/>
      <dgm:t>
        <a:bodyPr/>
        <a:lstStyle/>
        <a:p>
          <a:r>
            <a:rPr lang="tr-TR" sz="1200" dirty="0" err="1"/>
            <a:t>Eudamede</a:t>
          </a:r>
          <a:r>
            <a:rPr lang="tr-TR" sz="1200" dirty="0"/>
            <a:t> MDR kapsamında belirtilen bilgilerin girildiğinden / güncellendiğinden emin olmalıdır:</a:t>
          </a:r>
        </a:p>
      </dgm:t>
    </dgm:pt>
    <dgm:pt modelId="{35AFA30C-7305-49E0-A326-C83610758F72}" type="parTrans" cxnId="{5275F27B-6D7F-4735-A5F0-E471155C1AC5}">
      <dgm:prSet/>
      <dgm:spPr/>
      <dgm:t>
        <a:bodyPr/>
        <a:lstStyle/>
        <a:p>
          <a:endParaRPr lang="tr-TR" sz="1800"/>
        </a:p>
      </dgm:t>
    </dgm:pt>
    <dgm:pt modelId="{D53C64CB-E449-4062-9798-E9AEFB316BE0}" type="sibTrans" cxnId="{5275F27B-6D7F-4735-A5F0-E471155C1AC5}">
      <dgm:prSet/>
      <dgm:spPr/>
      <dgm:t>
        <a:bodyPr/>
        <a:lstStyle/>
        <a:p>
          <a:endParaRPr lang="tr-TR" sz="1800"/>
        </a:p>
      </dgm:t>
    </dgm:pt>
    <dgm:pt modelId="{2E4653B4-6A7A-4494-8727-6D2C930CA03C}">
      <dgm:prSet custT="1"/>
      <dgm:spPr/>
      <dgm:t>
        <a:bodyPr/>
        <a:lstStyle/>
        <a:p>
          <a:r>
            <a:rPr lang="tr-TR" sz="1100" dirty="0"/>
            <a:t>MDR </a:t>
          </a:r>
          <a:r>
            <a:rPr lang="tr-TR" sz="1200" dirty="0"/>
            <a:t>Ek VI Bölüm B</a:t>
          </a:r>
          <a:endParaRPr lang="tr-TR" sz="1100" dirty="0"/>
        </a:p>
      </dgm:t>
    </dgm:pt>
    <dgm:pt modelId="{BB55FDEF-6523-42FF-A3D8-D1E7A7AF5839}" type="sibTrans" cxnId="{F17B3984-2B0A-4A93-8505-409F29A2AB1C}">
      <dgm:prSet/>
      <dgm:spPr/>
      <dgm:t>
        <a:bodyPr/>
        <a:lstStyle/>
        <a:p>
          <a:endParaRPr lang="tr-TR" sz="1800"/>
        </a:p>
      </dgm:t>
    </dgm:pt>
    <dgm:pt modelId="{7ADFFB18-A867-4A5A-BBB6-AAD41ECDC0F3}" type="parTrans" cxnId="{F17B3984-2B0A-4A93-8505-409F29A2AB1C}">
      <dgm:prSet/>
      <dgm:spPr/>
      <dgm:t>
        <a:bodyPr/>
        <a:lstStyle/>
        <a:p>
          <a:endParaRPr lang="tr-TR" sz="1800"/>
        </a:p>
      </dgm:t>
    </dgm:pt>
    <dgm:pt modelId="{40193387-7769-4703-B084-6FE33274B249}">
      <dgm:prSet custT="1"/>
      <dgm:spPr/>
      <dgm:t>
        <a:bodyPr/>
        <a:lstStyle/>
        <a:p>
          <a:r>
            <a:rPr lang="tr-TR" sz="1100" dirty="0"/>
            <a:t>MDR Ek VI Bölüm A Md 2</a:t>
          </a:r>
          <a:endParaRPr lang="tr-TR" sz="1200" dirty="0"/>
        </a:p>
      </dgm:t>
    </dgm:pt>
    <dgm:pt modelId="{E601AB05-26BA-40C0-BBE7-0649FF54A41A}" type="parTrans" cxnId="{DC7D245D-F44A-4C25-89BF-F36B7D8A095E}">
      <dgm:prSet/>
      <dgm:spPr/>
      <dgm:t>
        <a:bodyPr/>
        <a:lstStyle/>
        <a:p>
          <a:endParaRPr lang="tr-TR" sz="1800"/>
        </a:p>
      </dgm:t>
    </dgm:pt>
    <dgm:pt modelId="{17ABE829-18A4-43F4-A609-825209B69B68}" type="sibTrans" cxnId="{DC7D245D-F44A-4C25-89BF-F36B7D8A095E}">
      <dgm:prSet/>
      <dgm:spPr/>
      <dgm:t>
        <a:bodyPr/>
        <a:lstStyle/>
        <a:p>
          <a:endParaRPr lang="tr-TR" sz="1800"/>
        </a:p>
      </dgm:t>
    </dgm:pt>
    <dgm:pt modelId="{51F41FE5-60A4-4C0C-BC13-64C83EEFE9E8}">
      <dgm:prSet phldrT="[Metin]" custT="1"/>
      <dgm:spPr/>
      <dgm:t>
        <a:bodyPr/>
        <a:lstStyle/>
        <a:p>
          <a:r>
            <a:rPr lang="tr-TR" sz="1200" dirty="0"/>
            <a:t>Tüm cihaz tipleri için (</a:t>
          </a:r>
          <a:r>
            <a:rPr lang="tr-TR" sz="1200" dirty="0" err="1"/>
            <a:t>implant</a:t>
          </a:r>
          <a:r>
            <a:rPr lang="tr-TR" sz="1200" dirty="0"/>
            <a:t>, sistem, yazılım vb.)</a:t>
          </a:r>
        </a:p>
      </dgm:t>
    </dgm:pt>
    <dgm:pt modelId="{EDC96A78-9241-4C6B-9ABA-0E7CA90B23BE}" type="parTrans" cxnId="{BF410049-1D84-49F7-8629-1D19F6764E73}">
      <dgm:prSet/>
      <dgm:spPr/>
      <dgm:t>
        <a:bodyPr/>
        <a:lstStyle/>
        <a:p>
          <a:endParaRPr lang="tr-TR"/>
        </a:p>
      </dgm:t>
    </dgm:pt>
    <dgm:pt modelId="{0CB4D7AD-538A-4EF2-AFFE-5037F99503BD}" type="sibTrans" cxnId="{BF410049-1D84-49F7-8629-1D19F6764E73}">
      <dgm:prSet/>
      <dgm:spPr/>
      <dgm:t>
        <a:bodyPr/>
        <a:lstStyle/>
        <a:p>
          <a:endParaRPr lang="tr-TR"/>
        </a:p>
      </dgm:t>
    </dgm:pt>
    <dgm:pt modelId="{916C5933-6D4D-4871-90FA-990C679D9C1D}">
      <dgm:prSet phldrT="[Metin]" custT="1"/>
      <dgm:spPr/>
      <dgm:t>
        <a:bodyPr/>
        <a:lstStyle/>
        <a:p>
          <a:r>
            <a:rPr lang="tr-TR" sz="1200" dirty="0"/>
            <a:t>Diğer paydaşların uyumu için kolaylıklar</a:t>
          </a:r>
        </a:p>
      </dgm:t>
    </dgm:pt>
    <dgm:pt modelId="{7110E3B3-1745-4840-B8CC-F5C1291877E2}" type="parTrans" cxnId="{98D48E7F-C1A3-4151-AB59-41215C47A434}">
      <dgm:prSet/>
      <dgm:spPr/>
      <dgm:t>
        <a:bodyPr/>
        <a:lstStyle/>
        <a:p>
          <a:endParaRPr lang="tr-TR"/>
        </a:p>
      </dgm:t>
    </dgm:pt>
    <dgm:pt modelId="{7E41621A-EFD8-4ACB-8974-AC21DA5702E3}" type="sibTrans" cxnId="{98D48E7F-C1A3-4151-AB59-41215C47A434}">
      <dgm:prSet/>
      <dgm:spPr/>
      <dgm:t>
        <a:bodyPr/>
        <a:lstStyle/>
        <a:p>
          <a:endParaRPr lang="tr-TR"/>
        </a:p>
      </dgm:t>
    </dgm:pt>
    <dgm:pt modelId="{FFCE59FB-86AF-4EAC-B230-D51D20775BF1}">
      <dgm:prSet phldrT="[Metin]" custT="1"/>
      <dgm:spPr/>
      <dgm:t>
        <a:bodyPr/>
        <a:lstStyle/>
        <a:p>
          <a:r>
            <a:rPr lang="tr-TR" sz="1200" dirty="0"/>
            <a:t>Sorumluluklar</a:t>
          </a:r>
        </a:p>
      </dgm:t>
    </dgm:pt>
    <dgm:pt modelId="{52D08460-1A3E-4FE6-8214-0BA3B7EB9F9D}" type="parTrans" cxnId="{822FF431-411E-47BE-B673-727C5FCA9F59}">
      <dgm:prSet/>
      <dgm:spPr/>
      <dgm:t>
        <a:bodyPr/>
        <a:lstStyle/>
        <a:p>
          <a:endParaRPr lang="tr-TR"/>
        </a:p>
      </dgm:t>
    </dgm:pt>
    <dgm:pt modelId="{18429C09-3A14-4FED-B34A-BE24C7299097}" type="sibTrans" cxnId="{822FF431-411E-47BE-B673-727C5FCA9F59}">
      <dgm:prSet/>
      <dgm:spPr/>
      <dgm:t>
        <a:bodyPr/>
        <a:lstStyle/>
        <a:p>
          <a:endParaRPr lang="tr-TR"/>
        </a:p>
      </dgm:t>
    </dgm:pt>
    <dgm:pt modelId="{6CAC3030-B899-44FF-AE83-55A65AB058E2}">
      <dgm:prSet phldrT="[Metin]" custT="1"/>
      <dgm:spPr/>
      <dgm:t>
        <a:bodyPr/>
        <a:lstStyle/>
        <a:p>
          <a:r>
            <a:rPr lang="tr-TR" sz="1200" dirty="0"/>
            <a:t>Hasta ihtiyaçları</a:t>
          </a:r>
        </a:p>
      </dgm:t>
    </dgm:pt>
    <dgm:pt modelId="{46BA9F26-EFA4-45C1-9986-37E11FE243C3}" type="parTrans" cxnId="{C4348D17-21A5-44B6-8022-6BB648D04850}">
      <dgm:prSet/>
      <dgm:spPr/>
      <dgm:t>
        <a:bodyPr/>
        <a:lstStyle/>
        <a:p>
          <a:endParaRPr lang="tr-TR"/>
        </a:p>
      </dgm:t>
    </dgm:pt>
    <dgm:pt modelId="{7A9E9BB9-2EFF-428F-BF0B-A889D48A6964}" type="sibTrans" cxnId="{C4348D17-21A5-44B6-8022-6BB648D04850}">
      <dgm:prSet/>
      <dgm:spPr/>
      <dgm:t>
        <a:bodyPr/>
        <a:lstStyle/>
        <a:p>
          <a:endParaRPr lang="tr-TR"/>
        </a:p>
      </dgm:t>
    </dgm:pt>
    <dgm:pt modelId="{30287614-73A6-4B44-9A2D-9F1F379D2FD8}">
      <dgm:prSet phldrT="[Metin]" custT="1"/>
      <dgm:spPr/>
      <dgm:t>
        <a:bodyPr/>
        <a:lstStyle/>
        <a:p>
          <a:r>
            <a:rPr lang="tr-TR" sz="1200" dirty="0"/>
            <a:t>Her cihaz için PI tanımlamak için üretim kontrol yöntemleri gözden geçirilmeli (seri </a:t>
          </a:r>
          <a:r>
            <a:rPr lang="tr-TR" sz="1200" dirty="0" err="1"/>
            <a:t>no</a:t>
          </a:r>
          <a:r>
            <a:rPr lang="tr-TR" sz="1200" dirty="0"/>
            <a:t>, lot </a:t>
          </a:r>
          <a:r>
            <a:rPr lang="tr-TR" sz="1200" dirty="0" err="1"/>
            <a:t>no</a:t>
          </a:r>
          <a:r>
            <a:rPr lang="tr-TR" sz="1200" dirty="0"/>
            <a:t>, SKT, üretim tarihi, yazılım versiyon vb.)</a:t>
          </a:r>
        </a:p>
      </dgm:t>
    </dgm:pt>
    <dgm:pt modelId="{3FA471CF-2E74-474B-A961-E77F67BCCBFF}" type="parTrans" cxnId="{A1F4F218-9C7B-485B-AECE-7388CEAE24D8}">
      <dgm:prSet/>
      <dgm:spPr/>
      <dgm:t>
        <a:bodyPr/>
        <a:lstStyle/>
        <a:p>
          <a:endParaRPr lang="tr-TR"/>
        </a:p>
      </dgm:t>
    </dgm:pt>
    <dgm:pt modelId="{F1FAB699-D14D-4469-BE80-3F1AB8083AAF}" type="sibTrans" cxnId="{A1F4F218-9C7B-485B-AECE-7388CEAE24D8}">
      <dgm:prSet/>
      <dgm:spPr/>
      <dgm:t>
        <a:bodyPr/>
        <a:lstStyle/>
        <a:p>
          <a:endParaRPr lang="tr-TR"/>
        </a:p>
      </dgm:t>
    </dgm:pt>
    <dgm:pt modelId="{7802C837-52FC-4272-89BE-CFB65AB9391E}" type="pres">
      <dgm:prSet presAssocID="{843FE474-621B-4B03-A8FB-705426BA785F}" presName="linearFlow" presStyleCnt="0">
        <dgm:presLayoutVars>
          <dgm:dir/>
          <dgm:animLvl val="lvl"/>
          <dgm:resizeHandles val="exact"/>
        </dgm:presLayoutVars>
      </dgm:prSet>
      <dgm:spPr/>
    </dgm:pt>
    <dgm:pt modelId="{AB05D152-BE0E-4B88-993E-1B1F323B38E3}" type="pres">
      <dgm:prSet presAssocID="{819ED46C-020F-4A50-B5C1-3B9581AA9F38}" presName="composite" presStyleCnt="0"/>
      <dgm:spPr/>
    </dgm:pt>
    <dgm:pt modelId="{C14AB836-1665-437D-9840-E31AB3CC6280}" type="pres">
      <dgm:prSet presAssocID="{819ED46C-020F-4A50-B5C1-3B9581AA9F38}" presName="parentText" presStyleLbl="alignNode1" presStyleIdx="0" presStyleCnt="5">
        <dgm:presLayoutVars>
          <dgm:chMax val="1"/>
          <dgm:bulletEnabled val="1"/>
        </dgm:presLayoutVars>
      </dgm:prSet>
      <dgm:spPr/>
    </dgm:pt>
    <dgm:pt modelId="{DC8DBA34-52A9-4145-ACF0-7E5CF3955345}" type="pres">
      <dgm:prSet presAssocID="{819ED46C-020F-4A50-B5C1-3B9581AA9F38}" presName="descendantText" presStyleLbl="alignAcc1" presStyleIdx="0" presStyleCnt="5">
        <dgm:presLayoutVars>
          <dgm:bulletEnabled val="1"/>
        </dgm:presLayoutVars>
      </dgm:prSet>
      <dgm:spPr/>
    </dgm:pt>
    <dgm:pt modelId="{CBFE2B74-1809-41C6-A8E8-E5479C7A4D2E}" type="pres">
      <dgm:prSet presAssocID="{54D73E1E-5AD3-4404-9653-E73DF22A1259}" presName="sp" presStyleCnt="0"/>
      <dgm:spPr/>
    </dgm:pt>
    <dgm:pt modelId="{8BA29EED-5F8C-4DEB-8BD5-310861196E6D}" type="pres">
      <dgm:prSet presAssocID="{FB6D1757-9A00-44F1-9752-71B4B1A1EF67}" presName="composite" presStyleCnt="0"/>
      <dgm:spPr/>
    </dgm:pt>
    <dgm:pt modelId="{6523024B-4A27-49CE-A95D-CFD620DED9B3}" type="pres">
      <dgm:prSet presAssocID="{FB6D1757-9A00-44F1-9752-71B4B1A1EF67}" presName="parentText" presStyleLbl="alignNode1" presStyleIdx="1" presStyleCnt="5">
        <dgm:presLayoutVars>
          <dgm:chMax val="1"/>
          <dgm:bulletEnabled val="1"/>
        </dgm:presLayoutVars>
      </dgm:prSet>
      <dgm:spPr/>
    </dgm:pt>
    <dgm:pt modelId="{B3B90F09-F121-42CC-B1FC-6FBD9809C7DA}" type="pres">
      <dgm:prSet presAssocID="{FB6D1757-9A00-44F1-9752-71B4B1A1EF67}" presName="descendantText" presStyleLbl="alignAcc1" presStyleIdx="1" presStyleCnt="5">
        <dgm:presLayoutVars>
          <dgm:bulletEnabled val="1"/>
        </dgm:presLayoutVars>
      </dgm:prSet>
      <dgm:spPr/>
    </dgm:pt>
    <dgm:pt modelId="{A8399579-E8FA-45CA-AC13-8863167F4689}" type="pres">
      <dgm:prSet presAssocID="{FCD011A8-C568-4ABC-B927-6AF6190277D3}" presName="sp" presStyleCnt="0"/>
      <dgm:spPr/>
    </dgm:pt>
    <dgm:pt modelId="{A0A66D5A-46D4-4822-B572-54561A02E395}" type="pres">
      <dgm:prSet presAssocID="{405EFB28-F07D-4222-9D9B-57A0A8D95A66}" presName="composite" presStyleCnt="0"/>
      <dgm:spPr/>
    </dgm:pt>
    <dgm:pt modelId="{8037282E-5154-46B4-8207-60C9736806C8}" type="pres">
      <dgm:prSet presAssocID="{405EFB28-F07D-4222-9D9B-57A0A8D95A66}" presName="parentText" presStyleLbl="alignNode1" presStyleIdx="2" presStyleCnt="5">
        <dgm:presLayoutVars>
          <dgm:chMax val="1"/>
          <dgm:bulletEnabled val="1"/>
        </dgm:presLayoutVars>
      </dgm:prSet>
      <dgm:spPr/>
    </dgm:pt>
    <dgm:pt modelId="{4F76540F-1F8A-4100-8CA4-48406D0D0E57}" type="pres">
      <dgm:prSet presAssocID="{405EFB28-F07D-4222-9D9B-57A0A8D95A66}" presName="descendantText" presStyleLbl="alignAcc1" presStyleIdx="2" presStyleCnt="5">
        <dgm:presLayoutVars>
          <dgm:bulletEnabled val="1"/>
        </dgm:presLayoutVars>
      </dgm:prSet>
      <dgm:spPr/>
    </dgm:pt>
    <dgm:pt modelId="{52A73C60-559B-4999-9514-7824BCAAC28D}" type="pres">
      <dgm:prSet presAssocID="{0BF1A726-9160-4FDF-AD55-522E3C1AB00F}" presName="sp" presStyleCnt="0"/>
      <dgm:spPr/>
    </dgm:pt>
    <dgm:pt modelId="{DDCD3AC8-08B7-4556-B10C-75FB74D54C73}" type="pres">
      <dgm:prSet presAssocID="{83C433AA-4DBD-44CD-BA1D-5C475D5E2D23}" presName="composite" presStyleCnt="0"/>
      <dgm:spPr/>
    </dgm:pt>
    <dgm:pt modelId="{BA6CFEB9-8988-44A9-9D1B-44526A514F81}" type="pres">
      <dgm:prSet presAssocID="{83C433AA-4DBD-44CD-BA1D-5C475D5E2D23}" presName="parentText" presStyleLbl="alignNode1" presStyleIdx="3" presStyleCnt="5">
        <dgm:presLayoutVars>
          <dgm:chMax val="1"/>
          <dgm:bulletEnabled val="1"/>
        </dgm:presLayoutVars>
      </dgm:prSet>
      <dgm:spPr/>
    </dgm:pt>
    <dgm:pt modelId="{B1345866-B490-44BC-B673-66DD075EC23E}" type="pres">
      <dgm:prSet presAssocID="{83C433AA-4DBD-44CD-BA1D-5C475D5E2D23}" presName="descendantText" presStyleLbl="alignAcc1" presStyleIdx="3" presStyleCnt="5">
        <dgm:presLayoutVars>
          <dgm:bulletEnabled val="1"/>
        </dgm:presLayoutVars>
      </dgm:prSet>
      <dgm:spPr/>
    </dgm:pt>
    <dgm:pt modelId="{4A47DE62-17C2-421B-9A83-AFDF7EE3BE8E}" type="pres">
      <dgm:prSet presAssocID="{F41D4065-D4AE-4CB4-9537-CC34D87FBD40}" presName="sp" presStyleCnt="0"/>
      <dgm:spPr/>
    </dgm:pt>
    <dgm:pt modelId="{4FA1ED7B-A6F8-424B-A880-328BA712728C}" type="pres">
      <dgm:prSet presAssocID="{17707686-9E20-47E9-8AEF-740DBA750E32}" presName="composite" presStyleCnt="0"/>
      <dgm:spPr/>
    </dgm:pt>
    <dgm:pt modelId="{12F32D49-16A2-4E0F-9583-66614D79641F}" type="pres">
      <dgm:prSet presAssocID="{17707686-9E20-47E9-8AEF-740DBA750E32}" presName="parentText" presStyleLbl="alignNode1" presStyleIdx="4" presStyleCnt="5">
        <dgm:presLayoutVars>
          <dgm:chMax val="1"/>
          <dgm:bulletEnabled val="1"/>
        </dgm:presLayoutVars>
      </dgm:prSet>
      <dgm:spPr/>
    </dgm:pt>
    <dgm:pt modelId="{A500FFDB-13B5-41EF-9A04-C1360829392D}" type="pres">
      <dgm:prSet presAssocID="{17707686-9E20-47E9-8AEF-740DBA750E32}" presName="descendantText" presStyleLbl="alignAcc1" presStyleIdx="4" presStyleCnt="5">
        <dgm:presLayoutVars>
          <dgm:bulletEnabled val="1"/>
        </dgm:presLayoutVars>
      </dgm:prSet>
      <dgm:spPr/>
    </dgm:pt>
  </dgm:ptLst>
  <dgm:cxnLst>
    <dgm:cxn modelId="{0CD2D201-1AB3-459B-B079-7916BE753D99}" type="presOf" srcId="{745E8C96-CADF-42CF-9D7D-C4175BC264C4}" destId="{4F76540F-1F8A-4100-8CA4-48406D0D0E57}" srcOrd="0" destOrd="2" presId="urn:microsoft.com/office/officeart/2005/8/layout/chevron2"/>
    <dgm:cxn modelId="{773E3209-647C-4DD7-B072-1404C659EB09}" srcId="{843FE474-621B-4B03-A8FB-705426BA785F}" destId="{FB6D1757-9A00-44F1-9752-71B4B1A1EF67}" srcOrd="1" destOrd="0" parTransId="{4532F261-422A-495A-B0FE-657DFB97A71D}" sibTransId="{FCD011A8-C568-4ABC-B927-6AF6190277D3}"/>
    <dgm:cxn modelId="{BA885A0C-9CEF-4EB5-9241-E904772754A4}" srcId="{843FE474-621B-4B03-A8FB-705426BA785F}" destId="{83C433AA-4DBD-44CD-BA1D-5C475D5E2D23}" srcOrd="3" destOrd="0" parTransId="{8F9DA1CB-78E6-47CA-B1E7-2BFCAA499C0F}" sibTransId="{F41D4065-D4AE-4CB4-9537-CC34D87FBD40}"/>
    <dgm:cxn modelId="{D2704817-F05E-4945-9DCF-B2179E3595D4}" srcId="{819ED46C-020F-4A50-B5C1-3B9581AA9F38}" destId="{8D8C2617-FEC7-4C5A-A7AB-73C95C54D5EA}" srcOrd="1" destOrd="0" parTransId="{495DF9D8-0699-4C71-ACF4-50E880858C34}" sibTransId="{D9AA9948-371E-4228-AA85-885271477A52}"/>
    <dgm:cxn modelId="{C4348D17-21A5-44B6-8022-6BB648D04850}" srcId="{819ED46C-020F-4A50-B5C1-3B9581AA9F38}" destId="{6CAC3030-B899-44FF-AE83-55A65AB058E2}" srcOrd="4" destOrd="0" parTransId="{46BA9F26-EFA4-45C1-9986-37E11FE243C3}" sibTransId="{7A9E9BB9-2EFF-428F-BF0B-A889D48A6964}"/>
    <dgm:cxn modelId="{A1F4F218-9C7B-485B-AECE-7388CEAE24D8}" srcId="{FB6D1757-9A00-44F1-9752-71B4B1A1EF67}" destId="{30287614-73A6-4B44-9A2D-9F1F379D2FD8}" srcOrd="2" destOrd="0" parTransId="{3FA471CF-2E74-474B-A961-E77F67BCCBFF}" sibTransId="{F1FAB699-D14D-4469-BE80-3F1AB8083AAF}"/>
    <dgm:cxn modelId="{3D5B411B-3B6C-40C0-8364-41F158F6EB2D}" type="presOf" srcId="{BE142378-A1DC-4C62-8713-423B14AEF9A7}" destId="{B3B90F09-F121-42CC-B1FC-6FBD9809C7DA}" srcOrd="0" destOrd="0" presId="urn:microsoft.com/office/officeart/2005/8/layout/chevron2"/>
    <dgm:cxn modelId="{EFD0F020-433B-4FD5-9879-A97D7C92CD4B}" type="presOf" srcId="{8D8C2617-FEC7-4C5A-A7AB-73C95C54D5EA}" destId="{DC8DBA34-52A9-4145-ACF0-7E5CF3955345}" srcOrd="0" destOrd="1" presId="urn:microsoft.com/office/officeart/2005/8/layout/chevron2"/>
    <dgm:cxn modelId="{822FF431-411E-47BE-B673-727C5FCA9F59}" srcId="{819ED46C-020F-4A50-B5C1-3B9581AA9F38}" destId="{FFCE59FB-86AF-4EAC-B230-D51D20775BF1}" srcOrd="3" destOrd="0" parTransId="{52D08460-1A3E-4FE6-8214-0BA3B7EB9F9D}" sibTransId="{18429C09-3A14-4FED-B34A-BE24C7299097}"/>
    <dgm:cxn modelId="{E7DD053A-4AD4-474D-84F8-DBDB500E777D}" type="presOf" srcId="{40193387-7769-4703-B084-6FE33274B249}" destId="{A500FFDB-13B5-41EF-9A04-C1360829392D}" srcOrd="0" destOrd="1" presId="urn:microsoft.com/office/officeart/2005/8/layout/chevron2"/>
    <dgm:cxn modelId="{DC7D245D-F44A-4C25-89BF-F36B7D8A095E}" srcId="{26E3DE02-F8AB-4ECA-9D92-194D5895AD8A}" destId="{40193387-7769-4703-B084-6FE33274B249}" srcOrd="0" destOrd="0" parTransId="{E601AB05-26BA-40C0-BBE7-0649FF54A41A}" sibTransId="{17ABE829-18A4-43F4-A609-825209B69B68}"/>
    <dgm:cxn modelId="{7F0F015E-CDDF-4096-9CFA-19377FC7B27D}" srcId="{405EFB28-F07D-4222-9D9B-57A0A8D95A66}" destId="{745E8C96-CADF-42CF-9D7D-C4175BC264C4}" srcOrd="1" destOrd="0" parTransId="{D6EEB1A2-8424-4E7B-ABFA-A2FA20774295}" sibTransId="{5FC9A713-3B5E-4133-AD4E-E153493F023F}"/>
    <dgm:cxn modelId="{6527505E-AFB8-41A5-8915-F702B870F220}" type="presOf" srcId="{79EEDDA2-E482-4EA1-B26A-A262696D9FB7}" destId="{B1345866-B490-44BC-B673-66DD075EC23E}" srcOrd="0" destOrd="1" presId="urn:microsoft.com/office/officeart/2005/8/layout/chevron2"/>
    <dgm:cxn modelId="{E2009F61-2DC3-40D5-BF7A-D92F2852E97A}" type="presOf" srcId="{51F41FE5-60A4-4C0C-BC13-64C83EEFE9E8}" destId="{4F76540F-1F8A-4100-8CA4-48406D0D0E57}" srcOrd="0" destOrd="1" presId="urn:microsoft.com/office/officeart/2005/8/layout/chevron2"/>
    <dgm:cxn modelId="{BF410049-1D84-49F7-8629-1D19F6764E73}" srcId="{A27DEFCC-6F02-4DBE-B576-398AA0FD2BBB}" destId="{51F41FE5-60A4-4C0C-BC13-64C83EEFE9E8}" srcOrd="0" destOrd="0" parTransId="{EDC96A78-9241-4C6B-9ABA-0E7CA90B23BE}" sibTransId="{0CB4D7AD-538A-4EF2-AFFE-5037F99503BD}"/>
    <dgm:cxn modelId="{BE873E6B-5322-4237-B15D-F47F6E150E59}" type="presOf" srcId="{405EFB28-F07D-4222-9D9B-57A0A8D95A66}" destId="{8037282E-5154-46B4-8207-60C9736806C8}" srcOrd="0" destOrd="0" presId="urn:microsoft.com/office/officeart/2005/8/layout/chevron2"/>
    <dgm:cxn modelId="{9432C74B-A6D3-42AD-9263-85EDC0C200BB}" srcId="{FB6D1757-9A00-44F1-9752-71B4B1A1EF67}" destId="{0AD11FA2-1B98-4F8B-B1A8-342EE75DEE3E}" srcOrd="1" destOrd="0" parTransId="{9A4ABE57-6FB5-4932-BB81-7B4E0D2B58E7}" sibTransId="{E425147E-DA56-489C-A3B8-B5DB6EFFD740}"/>
    <dgm:cxn modelId="{1BF99B74-328A-4010-B0C3-60A198E63D89}" type="presOf" srcId="{FFCE59FB-86AF-4EAC-B230-D51D20775BF1}" destId="{DC8DBA34-52A9-4145-ACF0-7E5CF3955345}" srcOrd="0" destOrd="3" presId="urn:microsoft.com/office/officeart/2005/8/layout/chevron2"/>
    <dgm:cxn modelId="{C8882457-8750-465C-B3AB-DEAF19E2F073}" type="presOf" srcId="{FB6D1757-9A00-44F1-9752-71B4B1A1EF67}" destId="{6523024B-4A27-49CE-A95D-CFD620DED9B3}" srcOrd="0" destOrd="0" presId="urn:microsoft.com/office/officeart/2005/8/layout/chevron2"/>
    <dgm:cxn modelId="{5275F27B-6D7F-4735-A5F0-E471155C1AC5}" srcId="{17707686-9E20-47E9-8AEF-740DBA750E32}" destId="{26E3DE02-F8AB-4ECA-9D92-194D5895AD8A}" srcOrd="0" destOrd="0" parTransId="{35AFA30C-7305-49E0-A326-C83610758F72}" sibTransId="{D53C64CB-E449-4062-9798-E9AEFB316BE0}"/>
    <dgm:cxn modelId="{4F63427E-9D38-4B9F-8B97-CD884A5B2792}" type="presOf" srcId="{26E3DE02-F8AB-4ECA-9D92-194D5895AD8A}" destId="{A500FFDB-13B5-41EF-9A04-C1360829392D}" srcOrd="0" destOrd="0" presId="urn:microsoft.com/office/officeart/2005/8/layout/chevron2"/>
    <dgm:cxn modelId="{98D48E7F-C1A3-4151-AB59-41215C47A434}" srcId="{819ED46C-020F-4A50-B5C1-3B9581AA9F38}" destId="{916C5933-6D4D-4871-90FA-990C679D9C1D}" srcOrd="2" destOrd="0" parTransId="{7110E3B3-1745-4840-B8CC-F5C1291877E2}" sibTransId="{7E41621A-EFD8-4ACB-8974-AC21DA5702E3}"/>
    <dgm:cxn modelId="{F17B3984-2B0A-4A93-8505-409F29A2AB1C}" srcId="{26E3DE02-F8AB-4ECA-9D92-194D5895AD8A}" destId="{2E4653B4-6A7A-4494-8727-6D2C930CA03C}" srcOrd="1" destOrd="0" parTransId="{7ADFFB18-A867-4A5A-BBB6-AAD41ECDC0F3}" sibTransId="{BB55FDEF-6523-42FF-A3D8-D1E7A7AF5839}"/>
    <dgm:cxn modelId="{278C1F86-C74E-4BA2-AFEA-19481FB01F2A}" type="presOf" srcId="{30287614-73A6-4B44-9A2D-9F1F379D2FD8}" destId="{B3B90F09-F121-42CC-B1FC-6FBD9809C7DA}" srcOrd="0" destOrd="2" presId="urn:microsoft.com/office/officeart/2005/8/layout/chevron2"/>
    <dgm:cxn modelId="{EB1B2687-80AB-4F2F-9D45-F693DAAAA56D}" srcId="{843FE474-621B-4B03-A8FB-705426BA785F}" destId="{405EFB28-F07D-4222-9D9B-57A0A8D95A66}" srcOrd="2" destOrd="0" parTransId="{26F9D656-644E-4968-87C4-E5F21BB48C75}" sibTransId="{0BF1A726-9160-4FDF-AD55-522E3C1AB00F}"/>
    <dgm:cxn modelId="{DEDA5189-63EC-4D63-A35A-3AEC4BA52720}" srcId="{405EFB28-F07D-4222-9D9B-57A0A8D95A66}" destId="{A27DEFCC-6F02-4DBE-B576-398AA0FD2BBB}" srcOrd="0" destOrd="0" parTransId="{C406EEAA-030F-45E3-9060-DE855ED93831}" sibTransId="{4FD8FB24-F92E-4514-8BD6-54A6526D9D7E}"/>
    <dgm:cxn modelId="{2FE6048A-7A2B-43C4-9711-643E196193F3}" srcId="{FB6D1757-9A00-44F1-9752-71B4B1A1EF67}" destId="{BE142378-A1DC-4C62-8713-423B14AEF9A7}" srcOrd="0" destOrd="0" parTransId="{4DDE660E-81F4-4E4C-B098-F6E9808A5432}" sibTransId="{3AAACD1E-4DCC-414F-A4A1-77BACD9FD076}"/>
    <dgm:cxn modelId="{C608A79A-2F5D-4922-918F-A616D1512238}" type="presOf" srcId="{A27DEFCC-6F02-4DBE-B576-398AA0FD2BBB}" destId="{4F76540F-1F8A-4100-8CA4-48406D0D0E57}" srcOrd="0" destOrd="0" presId="urn:microsoft.com/office/officeart/2005/8/layout/chevron2"/>
    <dgm:cxn modelId="{2F3CA09F-D1C3-4F3E-8E0F-FEA5AB99C5EB}" type="presOf" srcId="{843FE474-621B-4B03-A8FB-705426BA785F}" destId="{7802C837-52FC-4272-89BE-CFB65AB9391E}" srcOrd="0" destOrd="0" presId="urn:microsoft.com/office/officeart/2005/8/layout/chevron2"/>
    <dgm:cxn modelId="{A9445FA2-EB3C-40CB-8F9A-5923CD5A71CD}" type="presOf" srcId="{819ED46C-020F-4A50-B5C1-3B9581AA9F38}" destId="{C14AB836-1665-437D-9840-E31AB3CC6280}" srcOrd="0" destOrd="0" presId="urn:microsoft.com/office/officeart/2005/8/layout/chevron2"/>
    <dgm:cxn modelId="{CB6677A2-950B-4EF4-825A-B673D7C46B45}" srcId="{819ED46C-020F-4A50-B5C1-3B9581AA9F38}" destId="{3EA6C3A5-CFF4-451C-8F80-1E5C4AC405C8}" srcOrd="0" destOrd="0" parTransId="{23D61A24-E2E9-494F-B54F-C93B43BA18F1}" sibTransId="{C4045939-4498-41E8-A0A8-0504FFD31D91}"/>
    <dgm:cxn modelId="{6ACE96AD-53DA-433A-8A76-8177887CB118}" srcId="{83C433AA-4DBD-44CD-BA1D-5C475D5E2D23}" destId="{2448A045-E753-4CC4-8DFE-1D2BAE0F4942}" srcOrd="0" destOrd="0" parTransId="{A4106BEF-8474-45EE-96B8-9843CB3C01C9}" sibTransId="{45B56B62-48D2-4BED-8827-FB1E5E3AC1A6}"/>
    <dgm:cxn modelId="{149CBAB7-2925-4F81-A869-DEB1366570A9}" type="presOf" srcId="{0AD11FA2-1B98-4F8B-B1A8-342EE75DEE3E}" destId="{B3B90F09-F121-42CC-B1FC-6FBD9809C7DA}" srcOrd="0" destOrd="1" presId="urn:microsoft.com/office/officeart/2005/8/layout/chevron2"/>
    <dgm:cxn modelId="{A1E5B3BA-EFA4-4184-B6BB-82688FC1C057}" type="presOf" srcId="{2448A045-E753-4CC4-8DFE-1D2BAE0F4942}" destId="{B1345866-B490-44BC-B673-66DD075EC23E}" srcOrd="0" destOrd="0" presId="urn:microsoft.com/office/officeart/2005/8/layout/chevron2"/>
    <dgm:cxn modelId="{40C40DCA-2ED3-404D-8177-CC96B850A49E}" type="presOf" srcId="{17707686-9E20-47E9-8AEF-740DBA750E32}" destId="{12F32D49-16A2-4E0F-9583-66614D79641F}" srcOrd="0" destOrd="0" presId="urn:microsoft.com/office/officeart/2005/8/layout/chevron2"/>
    <dgm:cxn modelId="{D67638D2-B065-4E86-8C34-BB8D20407E16}" srcId="{843FE474-621B-4B03-A8FB-705426BA785F}" destId="{819ED46C-020F-4A50-B5C1-3B9581AA9F38}" srcOrd="0" destOrd="0" parTransId="{E3413416-CD85-4D03-BB8A-82199AF8CE2F}" sibTransId="{54D73E1E-5AD3-4404-9653-E73DF22A1259}"/>
    <dgm:cxn modelId="{76BA20DC-5616-4B56-9251-453795732452}" type="presOf" srcId="{83C433AA-4DBD-44CD-BA1D-5C475D5E2D23}" destId="{BA6CFEB9-8988-44A9-9D1B-44526A514F81}" srcOrd="0" destOrd="0" presId="urn:microsoft.com/office/officeart/2005/8/layout/chevron2"/>
    <dgm:cxn modelId="{ABAF03DE-799F-4F09-80B6-C8B39116AA8C}" type="presOf" srcId="{6CAC3030-B899-44FF-AE83-55A65AB058E2}" destId="{DC8DBA34-52A9-4145-ACF0-7E5CF3955345}" srcOrd="0" destOrd="4" presId="urn:microsoft.com/office/officeart/2005/8/layout/chevron2"/>
    <dgm:cxn modelId="{2C9DC0DF-0D56-45FE-B9B1-DDFC716E0574}" srcId="{83C433AA-4DBD-44CD-BA1D-5C475D5E2D23}" destId="{79EEDDA2-E482-4EA1-B26A-A262696D9FB7}" srcOrd="1" destOrd="0" parTransId="{E2DC8886-DA45-4032-9586-C7A9073F9BAE}" sibTransId="{85B329D1-5CB8-4E27-92AB-A711DF2FC50F}"/>
    <dgm:cxn modelId="{352903E7-2474-45C5-9A83-923D54B7C73E}" type="presOf" srcId="{3EA6C3A5-CFF4-451C-8F80-1E5C4AC405C8}" destId="{DC8DBA34-52A9-4145-ACF0-7E5CF3955345}" srcOrd="0" destOrd="0" presId="urn:microsoft.com/office/officeart/2005/8/layout/chevron2"/>
    <dgm:cxn modelId="{962055EF-676E-48C9-8427-9168EAE3F1B9}" type="presOf" srcId="{2E4653B4-6A7A-4494-8727-6D2C930CA03C}" destId="{A500FFDB-13B5-41EF-9A04-C1360829392D}" srcOrd="0" destOrd="2" presId="urn:microsoft.com/office/officeart/2005/8/layout/chevron2"/>
    <dgm:cxn modelId="{64BCEFF9-993F-441C-9418-B0B0B99AA336}" srcId="{843FE474-621B-4B03-A8FB-705426BA785F}" destId="{17707686-9E20-47E9-8AEF-740DBA750E32}" srcOrd="4" destOrd="0" parTransId="{5680E488-16A7-4B4A-9949-F2540396A2EC}" sibTransId="{FCFB8932-7337-4488-A1AB-5BB7E922EC6F}"/>
    <dgm:cxn modelId="{3ED466FE-B30C-44CA-BBE4-8812933B2C72}" type="presOf" srcId="{916C5933-6D4D-4871-90FA-990C679D9C1D}" destId="{DC8DBA34-52A9-4145-ACF0-7E5CF3955345}" srcOrd="0" destOrd="2" presId="urn:microsoft.com/office/officeart/2005/8/layout/chevron2"/>
    <dgm:cxn modelId="{F4B69258-69F5-4F50-9E8F-DA6318250543}" type="presParOf" srcId="{7802C837-52FC-4272-89BE-CFB65AB9391E}" destId="{AB05D152-BE0E-4B88-993E-1B1F323B38E3}" srcOrd="0" destOrd="0" presId="urn:microsoft.com/office/officeart/2005/8/layout/chevron2"/>
    <dgm:cxn modelId="{09D91552-813E-4EDE-9BB9-76248F4E93A5}" type="presParOf" srcId="{AB05D152-BE0E-4B88-993E-1B1F323B38E3}" destId="{C14AB836-1665-437D-9840-E31AB3CC6280}" srcOrd="0" destOrd="0" presId="urn:microsoft.com/office/officeart/2005/8/layout/chevron2"/>
    <dgm:cxn modelId="{A5904B34-5FAF-494A-9217-1CE9D32D2174}" type="presParOf" srcId="{AB05D152-BE0E-4B88-993E-1B1F323B38E3}" destId="{DC8DBA34-52A9-4145-ACF0-7E5CF3955345}" srcOrd="1" destOrd="0" presId="urn:microsoft.com/office/officeart/2005/8/layout/chevron2"/>
    <dgm:cxn modelId="{5EFA9F3E-F5C1-4102-8326-0BED1FB18395}" type="presParOf" srcId="{7802C837-52FC-4272-89BE-CFB65AB9391E}" destId="{CBFE2B74-1809-41C6-A8E8-E5479C7A4D2E}" srcOrd="1" destOrd="0" presId="urn:microsoft.com/office/officeart/2005/8/layout/chevron2"/>
    <dgm:cxn modelId="{D873BE53-34B7-403A-86F9-4986BC096F6B}" type="presParOf" srcId="{7802C837-52FC-4272-89BE-CFB65AB9391E}" destId="{8BA29EED-5F8C-4DEB-8BD5-310861196E6D}" srcOrd="2" destOrd="0" presId="urn:microsoft.com/office/officeart/2005/8/layout/chevron2"/>
    <dgm:cxn modelId="{B48223E8-0A6A-4F88-BD34-22ABE2FC495D}" type="presParOf" srcId="{8BA29EED-5F8C-4DEB-8BD5-310861196E6D}" destId="{6523024B-4A27-49CE-A95D-CFD620DED9B3}" srcOrd="0" destOrd="0" presId="urn:microsoft.com/office/officeart/2005/8/layout/chevron2"/>
    <dgm:cxn modelId="{F7CD94FB-99C1-42E9-822B-EF8D45658D0A}" type="presParOf" srcId="{8BA29EED-5F8C-4DEB-8BD5-310861196E6D}" destId="{B3B90F09-F121-42CC-B1FC-6FBD9809C7DA}" srcOrd="1" destOrd="0" presId="urn:microsoft.com/office/officeart/2005/8/layout/chevron2"/>
    <dgm:cxn modelId="{9C9A122C-85DE-465C-8066-62453341C9F5}" type="presParOf" srcId="{7802C837-52FC-4272-89BE-CFB65AB9391E}" destId="{A8399579-E8FA-45CA-AC13-8863167F4689}" srcOrd="3" destOrd="0" presId="urn:microsoft.com/office/officeart/2005/8/layout/chevron2"/>
    <dgm:cxn modelId="{9035E313-D2C8-4998-82BD-F58FA99F6E33}" type="presParOf" srcId="{7802C837-52FC-4272-89BE-CFB65AB9391E}" destId="{A0A66D5A-46D4-4822-B572-54561A02E395}" srcOrd="4" destOrd="0" presId="urn:microsoft.com/office/officeart/2005/8/layout/chevron2"/>
    <dgm:cxn modelId="{75D6629E-323C-441F-802E-D96C4C2AB948}" type="presParOf" srcId="{A0A66D5A-46D4-4822-B572-54561A02E395}" destId="{8037282E-5154-46B4-8207-60C9736806C8}" srcOrd="0" destOrd="0" presId="urn:microsoft.com/office/officeart/2005/8/layout/chevron2"/>
    <dgm:cxn modelId="{251F211D-C16C-4778-9C7C-1757EFC8B5B1}" type="presParOf" srcId="{A0A66D5A-46D4-4822-B572-54561A02E395}" destId="{4F76540F-1F8A-4100-8CA4-48406D0D0E57}" srcOrd="1" destOrd="0" presId="urn:microsoft.com/office/officeart/2005/8/layout/chevron2"/>
    <dgm:cxn modelId="{0EBAC82E-2148-41C0-AE86-28B7AF4E4CEE}" type="presParOf" srcId="{7802C837-52FC-4272-89BE-CFB65AB9391E}" destId="{52A73C60-559B-4999-9514-7824BCAAC28D}" srcOrd="5" destOrd="0" presId="urn:microsoft.com/office/officeart/2005/8/layout/chevron2"/>
    <dgm:cxn modelId="{3BAB4E9B-BF7D-4468-8717-282F0AF9837A}" type="presParOf" srcId="{7802C837-52FC-4272-89BE-CFB65AB9391E}" destId="{DDCD3AC8-08B7-4556-B10C-75FB74D54C73}" srcOrd="6" destOrd="0" presId="urn:microsoft.com/office/officeart/2005/8/layout/chevron2"/>
    <dgm:cxn modelId="{F5FBD7C6-06DA-4EC7-8C9C-0F885D81C5C8}" type="presParOf" srcId="{DDCD3AC8-08B7-4556-B10C-75FB74D54C73}" destId="{BA6CFEB9-8988-44A9-9D1B-44526A514F81}" srcOrd="0" destOrd="0" presId="urn:microsoft.com/office/officeart/2005/8/layout/chevron2"/>
    <dgm:cxn modelId="{97268623-A30D-4F7F-B580-4B7B35297D68}" type="presParOf" srcId="{DDCD3AC8-08B7-4556-B10C-75FB74D54C73}" destId="{B1345866-B490-44BC-B673-66DD075EC23E}" srcOrd="1" destOrd="0" presId="urn:microsoft.com/office/officeart/2005/8/layout/chevron2"/>
    <dgm:cxn modelId="{EA2CB797-7F97-4071-A9F1-B2F414971F69}" type="presParOf" srcId="{7802C837-52FC-4272-89BE-CFB65AB9391E}" destId="{4A47DE62-17C2-421B-9A83-AFDF7EE3BE8E}" srcOrd="7" destOrd="0" presId="urn:microsoft.com/office/officeart/2005/8/layout/chevron2"/>
    <dgm:cxn modelId="{2191061D-2EA2-4F7D-B369-AB95BEDD6578}" type="presParOf" srcId="{7802C837-52FC-4272-89BE-CFB65AB9391E}" destId="{4FA1ED7B-A6F8-424B-A880-328BA712728C}" srcOrd="8" destOrd="0" presId="urn:microsoft.com/office/officeart/2005/8/layout/chevron2"/>
    <dgm:cxn modelId="{B0203461-7CD0-482B-B6D1-A0AE36374B2A}" type="presParOf" srcId="{4FA1ED7B-A6F8-424B-A880-328BA712728C}" destId="{12F32D49-16A2-4E0F-9583-66614D79641F}" srcOrd="0" destOrd="0" presId="urn:microsoft.com/office/officeart/2005/8/layout/chevron2"/>
    <dgm:cxn modelId="{9D9BC63C-21FA-49CA-AD20-AB988733F2B0}" type="presParOf" srcId="{4FA1ED7B-A6F8-424B-A880-328BA712728C}" destId="{A500FFDB-13B5-41EF-9A04-C136082939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B836-1665-437D-9840-E31AB3CC6280}">
      <dsp:nvSpPr>
        <dsp:cNvPr id="0" name=""/>
        <dsp:cNvSpPr/>
      </dsp:nvSpPr>
      <dsp:spPr>
        <a:xfrm rot="5400000">
          <a:off x="-207912" y="211863"/>
          <a:ext cx="1386086" cy="970260"/>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kern="1200" dirty="0"/>
            <a:t>Ürün izlenebilirlik planı</a:t>
          </a:r>
        </a:p>
      </dsp:txBody>
      <dsp:txXfrm rot="-5400000">
        <a:off x="1" y="489080"/>
        <a:ext cx="970260" cy="415826"/>
      </dsp:txXfrm>
    </dsp:sp>
    <dsp:sp modelId="{DC8DBA34-52A9-4145-ACF0-7E5CF3955345}">
      <dsp:nvSpPr>
        <dsp:cNvPr id="0" name=""/>
        <dsp:cNvSpPr/>
      </dsp:nvSpPr>
      <dsp:spPr>
        <a:xfrm rot="5400000">
          <a:off x="3706530" y="-2732319"/>
          <a:ext cx="901429" cy="6373969"/>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Yasal gereklilikler</a:t>
          </a:r>
        </a:p>
        <a:p>
          <a:pPr marL="114300" lvl="1" indent="-114300" algn="l" defTabSz="533400">
            <a:lnSpc>
              <a:spcPct val="90000"/>
            </a:lnSpc>
            <a:spcBef>
              <a:spcPct val="0"/>
            </a:spcBef>
            <a:spcAft>
              <a:spcPct val="15000"/>
            </a:spcAft>
            <a:buChar char="•"/>
          </a:pPr>
          <a:r>
            <a:rPr lang="tr-TR" sz="1200" kern="1200" dirty="0"/>
            <a:t>Üretim sürecine etkisi</a:t>
          </a:r>
        </a:p>
        <a:p>
          <a:pPr marL="114300" lvl="1" indent="-114300" algn="l" defTabSz="533400">
            <a:lnSpc>
              <a:spcPct val="90000"/>
            </a:lnSpc>
            <a:spcBef>
              <a:spcPct val="0"/>
            </a:spcBef>
            <a:spcAft>
              <a:spcPct val="15000"/>
            </a:spcAft>
            <a:buChar char="•"/>
          </a:pPr>
          <a:r>
            <a:rPr lang="tr-TR" sz="1200" kern="1200" dirty="0"/>
            <a:t>Diğer paydaşların uyumu için kolaylıklar</a:t>
          </a:r>
        </a:p>
        <a:p>
          <a:pPr marL="114300" lvl="1" indent="-114300" algn="l" defTabSz="533400">
            <a:lnSpc>
              <a:spcPct val="90000"/>
            </a:lnSpc>
            <a:spcBef>
              <a:spcPct val="0"/>
            </a:spcBef>
            <a:spcAft>
              <a:spcPct val="15000"/>
            </a:spcAft>
            <a:buChar char="•"/>
          </a:pPr>
          <a:r>
            <a:rPr lang="tr-TR" sz="1200" kern="1200" dirty="0"/>
            <a:t>Sorumluluklar</a:t>
          </a:r>
        </a:p>
        <a:p>
          <a:pPr marL="114300" lvl="1" indent="-114300" algn="l" defTabSz="533400">
            <a:lnSpc>
              <a:spcPct val="90000"/>
            </a:lnSpc>
            <a:spcBef>
              <a:spcPct val="0"/>
            </a:spcBef>
            <a:spcAft>
              <a:spcPct val="15000"/>
            </a:spcAft>
            <a:buChar char="•"/>
          </a:pPr>
          <a:r>
            <a:rPr lang="tr-TR" sz="1200" kern="1200" dirty="0"/>
            <a:t>Hasta ihtiyaçları</a:t>
          </a:r>
        </a:p>
      </dsp:txBody>
      <dsp:txXfrm rot="-5400000">
        <a:off x="970260" y="47955"/>
        <a:ext cx="6329965" cy="813421"/>
      </dsp:txXfrm>
    </dsp:sp>
    <dsp:sp modelId="{6523024B-4A27-49CE-A95D-CFD620DED9B3}">
      <dsp:nvSpPr>
        <dsp:cNvPr id="0" name=""/>
        <dsp:cNvSpPr/>
      </dsp:nvSpPr>
      <dsp:spPr>
        <a:xfrm rot="5400000">
          <a:off x="-207912" y="1483366"/>
          <a:ext cx="1386086" cy="970260"/>
        </a:xfrm>
        <a:prstGeom prst="chevron">
          <a:avLst/>
        </a:prstGeom>
        <a:solidFill>
          <a:schemeClr val="accent2">
            <a:hueOff val="632483"/>
            <a:satOff val="-11966"/>
            <a:lumOff val="-834"/>
            <a:alphaOff val="0"/>
          </a:schemeClr>
        </a:solidFill>
        <a:ln w="15875" cap="flat" cmpd="sng" algn="ctr">
          <a:solidFill>
            <a:schemeClr val="accent2">
              <a:hueOff val="632483"/>
              <a:satOff val="-11966"/>
              <a:lumOff val="-8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kern="1200" dirty="0"/>
            <a:t>UDI atama süreci</a:t>
          </a:r>
        </a:p>
      </dsp:txBody>
      <dsp:txXfrm rot="-5400000">
        <a:off x="1" y="1760583"/>
        <a:ext cx="970260" cy="415826"/>
      </dsp:txXfrm>
    </dsp:sp>
    <dsp:sp modelId="{B3B90F09-F121-42CC-B1FC-6FBD9809C7DA}">
      <dsp:nvSpPr>
        <dsp:cNvPr id="0" name=""/>
        <dsp:cNvSpPr/>
      </dsp:nvSpPr>
      <dsp:spPr>
        <a:xfrm rot="5400000">
          <a:off x="3706767" y="-1461053"/>
          <a:ext cx="900956" cy="6373969"/>
        </a:xfrm>
        <a:prstGeom prst="round2SameRect">
          <a:avLst/>
        </a:prstGeom>
        <a:solidFill>
          <a:schemeClr val="lt1">
            <a:alpha val="90000"/>
            <a:hueOff val="0"/>
            <a:satOff val="0"/>
            <a:lumOff val="0"/>
            <a:alphaOff val="0"/>
          </a:schemeClr>
        </a:solidFill>
        <a:ln w="15875" cap="flat" cmpd="sng" algn="ctr">
          <a:solidFill>
            <a:schemeClr val="accent2">
              <a:hueOff val="632483"/>
              <a:satOff val="-11966"/>
              <a:lumOff val="-8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Cihazlar, parçalar, bileşenler </a:t>
          </a:r>
          <a:r>
            <a:rPr lang="tr-TR" sz="1200" kern="1200" dirty="0" err="1"/>
            <a:t>vb</a:t>
          </a:r>
          <a:r>
            <a:rPr lang="tr-TR" sz="1200" kern="1200" dirty="0"/>
            <a:t> tanımlanmalı, prosedür oluşturulmalı.</a:t>
          </a:r>
        </a:p>
        <a:p>
          <a:pPr marL="114300" lvl="1" indent="-114300" algn="l" defTabSz="533400">
            <a:lnSpc>
              <a:spcPct val="90000"/>
            </a:lnSpc>
            <a:spcBef>
              <a:spcPct val="0"/>
            </a:spcBef>
            <a:spcAft>
              <a:spcPct val="15000"/>
            </a:spcAft>
            <a:buChar char="•"/>
          </a:pPr>
          <a:r>
            <a:rPr lang="tr-TR" sz="1200" kern="1200" dirty="0"/>
            <a:t>UDI atamasının tahsis kuruluşları kurallarına uygun yürütüldüğünü sağlamak için eğitim verilmeli, kayıt alınmalı.</a:t>
          </a:r>
        </a:p>
        <a:p>
          <a:pPr marL="114300" lvl="1" indent="-114300" algn="l" defTabSz="533400">
            <a:lnSpc>
              <a:spcPct val="90000"/>
            </a:lnSpc>
            <a:spcBef>
              <a:spcPct val="0"/>
            </a:spcBef>
            <a:spcAft>
              <a:spcPct val="15000"/>
            </a:spcAft>
            <a:buChar char="•"/>
          </a:pPr>
          <a:r>
            <a:rPr lang="tr-TR" sz="1200" kern="1200" dirty="0"/>
            <a:t>Her cihaz için PI tanımlamak için üretim kontrol yöntemleri gözden geçirilmeli (seri </a:t>
          </a:r>
          <a:r>
            <a:rPr lang="tr-TR" sz="1200" kern="1200" dirty="0" err="1"/>
            <a:t>no</a:t>
          </a:r>
          <a:r>
            <a:rPr lang="tr-TR" sz="1200" kern="1200" dirty="0"/>
            <a:t>, lot </a:t>
          </a:r>
          <a:r>
            <a:rPr lang="tr-TR" sz="1200" kern="1200" dirty="0" err="1"/>
            <a:t>no</a:t>
          </a:r>
          <a:r>
            <a:rPr lang="tr-TR" sz="1200" kern="1200" dirty="0"/>
            <a:t>, SKT, üretim tarihi, yazılım versiyon vb.)</a:t>
          </a:r>
        </a:p>
      </dsp:txBody>
      <dsp:txXfrm rot="-5400000">
        <a:off x="970261" y="1319434"/>
        <a:ext cx="6329988" cy="812994"/>
      </dsp:txXfrm>
    </dsp:sp>
    <dsp:sp modelId="{8037282E-5154-46B4-8207-60C9736806C8}">
      <dsp:nvSpPr>
        <dsp:cNvPr id="0" name=""/>
        <dsp:cNvSpPr/>
      </dsp:nvSpPr>
      <dsp:spPr>
        <a:xfrm rot="5400000">
          <a:off x="-207912" y="2754869"/>
          <a:ext cx="1386086" cy="970260"/>
        </a:xfrm>
        <a:prstGeom prst="chevron">
          <a:avLst/>
        </a:prstGeom>
        <a:solidFill>
          <a:schemeClr val="accent2">
            <a:hueOff val="1264967"/>
            <a:satOff val="-23931"/>
            <a:lumOff val="-1667"/>
            <a:alphaOff val="0"/>
          </a:schemeClr>
        </a:solidFill>
        <a:ln w="15875" cap="flat" cmpd="sng" algn="ctr">
          <a:solidFill>
            <a:schemeClr val="accent2">
              <a:hueOff val="1264967"/>
              <a:satOff val="-23931"/>
              <a:lumOff val="-1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kern="1200" dirty="0"/>
            <a:t>UDI taşıyıcı yerleştirme</a:t>
          </a:r>
        </a:p>
      </dsp:txBody>
      <dsp:txXfrm rot="-5400000">
        <a:off x="1" y="3032086"/>
        <a:ext cx="970260" cy="415826"/>
      </dsp:txXfrm>
    </dsp:sp>
    <dsp:sp modelId="{4F76540F-1F8A-4100-8CA4-48406D0D0E57}">
      <dsp:nvSpPr>
        <dsp:cNvPr id="0" name=""/>
        <dsp:cNvSpPr/>
      </dsp:nvSpPr>
      <dsp:spPr>
        <a:xfrm rot="5400000">
          <a:off x="3706767" y="-189549"/>
          <a:ext cx="900956" cy="6373969"/>
        </a:xfrm>
        <a:prstGeom prst="round2SameRect">
          <a:avLst/>
        </a:prstGeom>
        <a:solidFill>
          <a:schemeClr val="lt1">
            <a:alpha val="90000"/>
            <a:hueOff val="0"/>
            <a:satOff val="0"/>
            <a:lumOff val="0"/>
            <a:alphaOff val="0"/>
          </a:schemeClr>
        </a:solidFill>
        <a:ln w="15875" cap="flat" cmpd="sng" algn="ctr">
          <a:solidFill>
            <a:schemeClr val="accent2">
              <a:hueOff val="1264967"/>
              <a:satOff val="-23931"/>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UDI taşıyıcıyı etiketteki formatı, özellikleri, </a:t>
          </a:r>
          <a:r>
            <a:rPr lang="tr-TR" sz="1200" kern="1200" dirty="0" err="1"/>
            <a:t>lokasyonu</a:t>
          </a:r>
          <a:r>
            <a:rPr lang="tr-TR" sz="1200" kern="1200" dirty="0"/>
            <a:t> belirlenmeli, prosedür oluşturulmalı</a:t>
          </a:r>
        </a:p>
        <a:p>
          <a:pPr marL="228600" lvl="2" indent="-114300" algn="l" defTabSz="533400">
            <a:lnSpc>
              <a:spcPct val="90000"/>
            </a:lnSpc>
            <a:spcBef>
              <a:spcPct val="0"/>
            </a:spcBef>
            <a:spcAft>
              <a:spcPct val="15000"/>
            </a:spcAft>
            <a:buChar char="•"/>
          </a:pPr>
          <a:r>
            <a:rPr lang="tr-TR" sz="1200" kern="1200" dirty="0"/>
            <a:t>Tüm cihaz tipleri için (</a:t>
          </a:r>
          <a:r>
            <a:rPr lang="tr-TR" sz="1200" kern="1200" dirty="0" err="1"/>
            <a:t>implant</a:t>
          </a:r>
          <a:r>
            <a:rPr lang="tr-TR" sz="1200" kern="1200" dirty="0"/>
            <a:t>, sistem, yazılım vb.)</a:t>
          </a:r>
        </a:p>
        <a:p>
          <a:pPr marL="114300" lvl="1" indent="-114300" algn="l" defTabSz="533400">
            <a:lnSpc>
              <a:spcPct val="90000"/>
            </a:lnSpc>
            <a:spcBef>
              <a:spcPct val="0"/>
            </a:spcBef>
            <a:spcAft>
              <a:spcPct val="15000"/>
            </a:spcAft>
            <a:buChar char="•"/>
          </a:pPr>
          <a:r>
            <a:rPr lang="tr-TR" sz="1200" kern="1200" dirty="0"/>
            <a:t>UDI işaretlemesinin cihazın yaşam ömrü boyunca kaldığından emin olunmalı</a:t>
          </a:r>
        </a:p>
      </dsp:txBody>
      <dsp:txXfrm rot="-5400000">
        <a:off x="970261" y="2590938"/>
        <a:ext cx="6329988" cy="812994"/>
      </dsp:txXfrm>
    </dsp:sp>
    <dsp:sp modelId="{BA6CFEB9-8988-44A9-9D1B-44526A514F81}">
      <dsp:nvSpPr>
        <dsp:cNvPr id="0" name=""/>
        <dsp:cNvSpPr/>
      </dsp:nvSpPr>
      <dsp:spPr>
        <a:xfrm rot="5400000">
          <a:off x="-207912" y="4026373"/>
          <a:ext cx="1386086" cy="970260"/>
        </a:xfrm>
        <a:prstGeom prst="chevron">
          <a:avLst/>
        </a:prstGeom>
        <a:solidFill>
          <a:schemeClr val="accent2">
            <a:hueOff val="1897450"/>
            <a:satOff val="-35897"/>
            <a:lumOff val="-2501"/>
            <a:alphaOff val="0"/>
          </a:schemeClr>
        </a:solidFill>
        <a:ln w="15875" cap="flat" cmpd="sng" algn="ctr">
          <a:solidFill>
            <a:schemeClr val="accent2">
              <a:hueOff val="1897450"/>
              <a:satOff val="-35897"/>
              <a:lumOff val="-25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kern="1200" dirty="0"/>
            <a:t>Kalite kayıtları ile UDI bağlantısı</a:t>
          </a:r>
        </a:p>
      </dsp:txBody>
      <dsp:txXfrm rot="-5400000">
        <a:off x="1" y="4303590"/>
        <a:ext cx="970260" cy="415826"/>
      </dsp:txXfrm>
    </dsp:sp>
    <dsp:sp modelId="{B1345866-B490-44BC-B673-66DD075EC23E}">
      <dsp:nvSpPr>
        <dsp:cNvPr id="0" name=""/>
        <dsp:cNvSpPr/>
      </dsp:nvSpPr>
      <dsp:spPr>
        <a:xfrm rot="5400000">
          <a:off x="3706767" y="1081953"/>
          <a:ext cx="900956" cy="6373969"/>
        </a:xfrm>
        <a:prstGeom prst="round2SameRect">
          <a:avLst/>
        </a:prstGeom>
        <a:solidFill>
          <a:schemeClr val="lt1">
            <a:alpha val="90000"/>
            <a:hueOff val="0"/>
            <a:satOff val="0"/>
            <a:lumOff val="0"/>
            <a:alphaOff val="0"/>
          </a:schemeClr>
        </a:solidFill>
        <a:ln w="15875" cap="flat" cmpd="sng" algn="ctr">
          <a:solidFill>
            <a:schemeClr val="accent2">
              <a:hueOff val="1897450"/>
              <a:satOff val="-35897"/>
              <a:lumOff val="-25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UDI ile üretim süreci kalite / servis / şikayetler / PMS / trend raporlama / </a:t>
          </a:r>
          <a:r>
            <a:rPr lang="tr-TR" sz="1200" kern="1200" dirty="0" err="1"/>
            <a:t>vijilans</a:t>
          </a:r>
          <a:r>
            <a:rPr lang="tr-TR" sz="1200" kern="1200" dirty="0"/>
            <a:t> kayıtları bağlantısı</a:t>
          </a:r>
        </a:p>
        <a:p>
          <a:pPr marL="114300" lvl="1" indent="-114300" algn="l" defTabSz="533400">
            <a:lnSpc>
              <a:spcPct val="90000"/>
            </a:lnSpc>
            <a:spcBef>
              <a:spcPct val="0"/>
            </a:spcBef>
            <a:spcAft>
              <a:spcPct val="15000"/>
            </a:spcAft>
            <a:buChar char="•"/>
          </a:pPr>
          <a:r>
            <a:rPr lang="tr-TR" sz="1200" kern="1200" dirty="0"/>
            <a:t>Yeni UDI atandığında izlenebilirlik</a:t>
          </a:r>
        </a:p>
      </dsp:txBody>
      <dsp:txXfrm rot="-5400000">
        <a:off x="970261" y="3862441"/>
        <a:ext cx="6329988" cy="812994"/>
      </dsp:txXfrm>
    </dsp:sp>
    <dsp:sp modelId="{12F32D49-16A2-4E0F-9583-66614D79641F}">
      <dsp:nvSpPr>
        <dsp:cNvPr id="0" name=""/>
        <dsp:cNvSpPr/>
      </dsp:nvSpPr>
      <dsp:spPr>
        <a:xfrm rot="5400000">
          <a:off x="-207912" y="5297876"/>
          <a:ext cx="1386086" cy="970260"/>
        </a:xfrm>
        <a:prstGeom prst="chevron">
          <a:avLst/>
        </a:prstGeom>
        <a:solidFill>
          <a:schemeClr val="accent2">
            <a:hueOff val="2529934"/>
            <a:satOff val="-47862"/>
            <a:lumOff val="-3334"/>
            <a:alphaOff val="0"/>
          </a:schemeClr>
        </a:solidFill>
        <a:ln w="15875" cap="flat" cmpd="sng" algn="ctr">
          <a:solidFill>
            <a:schemeClr val="accent2">
              <a:hueOff val="2529934"/>
              <a:satOff val="-47862"/>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kern="1200" dirty="0"/>
            <a:t>EUDAMED UDI bilgisi</a:t>
          </a:r>
        </a:p>
      </dsp:txBody>
      <dsp:txXfrm rot="-5400000">
        <a:off x="1" y="5575093"/>
        <a:ext cx="970260" cy="415826"/>
      </dsp:txXfrm>
    </dsp:sp>
    <dsp:sp modelId="{A500FFDB-13B5-41EF-9A04-C1360829392D}">
      <dsp:nvSpPr>
        <dsp:cNvPr id="0" name=""/>
        <dsp:cNvSpPr/>
      </dsp:nvSpPr>
      <dsp:spPr>
        <a:xfrm rot="5400000">
          <a:off x="3706767" y="2353456"/>
          <a:ext cx="900956" cy="6373969"/>
        </a:xfrm>
        <a:prstGeom prst="round2SameRect">
          <a:avLst/>
        </a:prstGeom>
        <a:solidFill>
          <a:schemeClr val="lt1">
            <a:alpha val="90000"/>
            <a:hueOff val="0"/>
            <a:satOff val="0"/>
            <a:lumOff val="0"/>
            <a:alphaOff val="0"/>
          </a:schemeClr>
        </a:solidFill>
        <a:ln w="15875" cap="flat" cmpd="sng" algn="ctr">
          <a:solidFill>
            <a:schemeClr val="accent2">
              <a:hueOff val="2529934"/>
              <a:satOff val="-47862"/>
              <a:lumOff val="-3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err="1"/>
            <a:t>Eudamede</a:t>
          </a:r>
          <a:r>
            <a:rPr lang="tr-TR" sz="1200" kern="1200" dirty="0"/>
            <a:t> MDR kapsamında belirtilen bilgilerin girildiğinden / güncellendiğinden emin olmalıdır:</a:t>
          </a:r>
        </a:p>
        <a:p>
          <a:pPr marL="114300" lvl="2" indent="-57150" algn="l" defTabSz="488950">
            <a:lnSpc>
              <a:spcPct val="90000"/>
            </a:lnSpc>
            <a:spcBef>
              <a:spcPct val="0"/>
            </a:spcBef>
            <a:spcAft>
              <a:spcPct val="15000"/>
            </a:spcAft>
            <a:buChar char="•"/>
          </a:pPr>
          <a:r>
            <a:rPr lang="tr-TR" sz="1100" kern="1200" dirty="0"/>
            <a:t>MDR Ek VI Bölüm A Md 2</a:t>
          </a:r>
          <a:endParaRPr lang="tr-TR" sz="1200" kern="1200" dirty="0"/>
        </a:p>
        <a:p>
          <a:pPr marL="114300" lvl="2" indent="-57150" algn="l" defTabSz="488950">
            <a:lnSpc>
              <a:spcPct val="90000"/>
            </a:lnSpc>
            <a:spcBef>
              <a:spcPct val="0"/>
            </a:spcBef>
            <a:spcAft>
              <a:spcPct val="15000"/>
            </a:spcAft>
            <a:buChar char="•"/>
          </a:pPr>
          <a:r>
            <a:rPr lang="tr-TR" sz="1100" kern="1200" dirty="0"/>
            <a:t>MDR </a:t>
          </a:r>
          <a:r>
            <a:rPr lang="tr-TR" sz="1200" kern="1200" dirty="0"/>
            <a:t>Ek VI Bölüm B</a:t>
          </a:r>
          <a:endParaRPr lang="tr-TR" sz="1100" kern="1200" dirty="0"/>
        </a:p>
      </dsp:txBody>
      <dsp:txXfrm rot="-5400000">
        <a:off x="970261" y="5133944"/>
        <a:ext cx="6329988" cy="8129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CA896-B134-4286-9685-3AE731C74529}" type="datetimeFigureOut">
              <a:rPr lang="tr-TR" smtClean="0"/>
              <a:t>20.10.2022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7B7BD-B000-4207-83CC-2B5DDDD28D1F}" type="slidenum">
              <a:rPr lang="tr-TR" smtClean="0"/>
              <a:t>‹#›</a:t>
            </a:fld>
            <a:endParaRPr lang="tr-TR"/>
          </a:p>
        </p:txBody>
      </p:sp>
    </p:spTree>
    <p:extLst>
      <p:ext uri="{BB962C8B-B14F-4D97-AF65-F5344CB8AC3E}">
        <p14:creationId xmlns:p14="http://schemas.microsoft.com/office/powerpoint/2010/main" val="137882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1</a:t>
            </a:fld>
            <a:endParaRPr lang="tr-TR"/>
          </a:p>
        </p:txBody>
      </p:sp>
    </p:spTree>
    <p:extLst>
      <p:ext uri="{BB962C8B-B14F-4D97-AF65-F5344CB8AC3E}">
        <p14:creationId xmlns:p14="http://schemas.microsoft.com/office/powerpoint/2010/main" val="178147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15</a:t>
            </a:fld>
            <a:endParaRPr lang="tr-TR"/>
          </a:p>
        </p:txBody>
      </p:sp>
    </p:spTree>
    <p:extLst>
      <p:ext uri="{BB962C8B-B14F-4D97-AF65-F5344CB8AC3E}">
        <p14:creationId xmlns:p14="http://schemas.microsoft.com/office/powerpoint/2010/main" val="90289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Etiket üzerinde lot numarası, seri numarası, yazılım kimliği veya son geçerlilik tarihi yer alıyorsa bu, UDI-</a:t>
            </a:r>
            <a:r>
              <a:rPr lang="tr-TR" sz="1200" b="0" i="0" u="none" strike="noStrike" kern="1200" baseline="0" dirty="0" err="1">
                <a:solidFill>
                  <a:schemeClr val="tx1"/>
                </a:solidFill>
                <a:latin typeface="+mn-lt"/>
                <a:ea typeface="+mn-ea"/>
                <a:cs typeface="+mn-cs"/>
              </a:rPr>
              <a:t>PI’ın</a:t>
            </a:r>
            <a:r>
              <a:rPr lang="tr-TR" sz="1200" b="0" i="0" u="none" strike="noStrike" kern="1200" baseline="0" dirty="0">
                <a:solidFill>
                  <a:schemeClr val="tx1"/>
                </a:solidFill>
                <a:latin typeface="+mn-lt"/>
                <a:ea typeface="+mn-ea"/>
                <a:cs typeface="+mn-cs"/>
              </a:rPr>
              <a:t> bir parçası olur. Etiket üzerinde ayrıca bir imalat tarihi bulunuyorsa, UDI-</a:t>
            </a:r>
            <a:r>
              <a:rPr lang="tr-TR" sz="1200" b="0" i="0" u="none" strike="noStrike" kern="1200" baseline="0" dirty="0" err="1">
                <a:solidFill>
                  <a:schemeClr val="tx1"/>
                </a:solidFill>
                <a:latin typeface="+mn-lt"/>
                <a:ea typeface="+mn-ea"/>
                <a:cs typeface="+mn-cs"/>
              </a:rPr>
              <a:t>PI’ya</a:t>
            </a:r>
            <a:r>
              <a:rPr lang="tr-TR" sz="1200" b="0" i="0" u="none" strike="noStrike" kern="1200" baseline="0" dirty="0">
                <a:solidFill>
                  <a:schemeClr val="tx1"/>
                </a:solidFill>
                <a:latin typeface="+mn-lt"/>
                <a:ea typeface="+mn-ea"/>
                <a:cs typeface="+mn-cs"/>
              </a:rPr>
              <a:t> dâhil edilmesine gerek yoktur. Etiket üzerinde sadece imalat tarihi bulunuyorsa bu UDI-PI olarak kullanılır.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18</a:t>
            </a:fld>
            <a:endParaRPr lang="tr-TR"/>
          </a:p>
        </p:txBody>
      </p:sp>
    </p:spTree>
    <p:extLst>
      <p:ext uri="{BB962C8B-B14F-4D97-AF65-F5344CB8AC3E}">
        <p14:creationId xmlns:p14="http://schemas.microsoft.com/office/powerpoint/2010/main" val="376440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Cihaz üretiminin kontrol edilme şekli (son kullanma tarihi veya imalat tarihi, lot numarası, seri numarası) </a:t>
            </a:r>
          </a:p>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20</a:t>
            </a:fld>
            <a:endParaRPr lang="tr-TR"/>
          </a:p>
        </p:txBody>
      </p:sp>
    </p:spTree>
    <p:extLst>
      <p:ext uri="{BB962C8B-B14F-4D97-AF65-F5344CB8AC3E}">
        <p14:creationId xmlns:p14="http://schemas.microsoft.com/office/powerpoint/2010/main" val="98911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manufacturer should establish, define, maintain and document the UDI related processes of the Quality Management system</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27</a:t>
            </a:fld>
            <a:endParaRPr lang="tr-TR"/>
          </a:p>
        </p:txBody>
      </p:sp>
    </p:spTree>
    <p:extLst>
      <p:ext uri="{BB962C8B-B14F-4D97-AF65-F5344CB8AC3E}">
        <p14:creationId xmlns:p14="http://schemas.microsoft.com/office/powerpoint/2010/main" val="227078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29</a:t>
            </a:fld>
            <a:endParaRPr lang="tr-TR"/>
          </a:p>
        </p:txBody>
      </p:sp>
    </p:spTree>
    <p:extLst>
      <p:ext uri="{BB962C8B-B14F-4D97-AF65-F5344CB8AC3E}">
        <p14:creationId xmlns:p14="http://schemas.microsoft.com/office/powerpoint/2010/main" val="375721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31</a:t>
            </a:fld>
            <a:endParaRPr lang="tr-TR"/>
          </a:p>
        </p:txBody>
      </p:sp>
    </p:spTree>
    <p:extLst>
      <p:ext uri="{BB962C8B-B14F-4D97-AF65-F5344CB8AC3E}">
        <p14:creationId xmlns:p14="http://schemas.microsoft.com/office/powerpoint/2010/main" val="240679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a:solidFill>
                  <a:schemeClr val="tx1"/>
                </a:solidFill>
                <a:latin typeface="+mn-lt"/>
                <a:ea typeface="+mn-ea"/>
                <a:cs typeface="+mn-cs"/>
              </a:rPr>
              <a:t>Cihazların kaydı </a:t>
            </a:r>
            <a:endParaRPr lang="tr-TR" sz="1200" b="0" i="0" u="none" strike="noStrike" kern="1200" baseline="0" dirty="0">
              <a:solidFill>
                <a:schemeClr val="tx1"/>
              </a:solidFill>
              <a:latin typeface="+mn-lt"/>
              <a:ea typeface="+mn-ea"/>
              <a:cs typeface="+mn-cs"/>
            </a:endParaRPr>
          </a:p>
          <a:p>
            <a:r>
              <a:rPr lang="tr-TR" sz="1200" b="1" i="0" u="none" strike="noStrike" kern="1200" baseline="0" dirty="0">
                <a:solidFill>
                  <a:schemeClr val="tx1"/>
                </a:solidFill>
                <a:latin typeface="+mn-lt"/>
                <a:ea typeface="+mn-ea"/>
                <a:cs typeface="+mn-cs"/>
              </a:rPr>
              <a:t>MADDE 29 </a:t>
            </a:r>
            <a:r>
              <a:rPr lang="tr-TR" sz="1200" b="0" i="0" u="none" strike="noStrike" kern="1200" baseline="0" dirty="0">
                <a:solidFill>
                  <a:schemeClr val="tx1"/>
                </a:solidFill>
                <a:latin typeface="+mn-lt"/>
                <a:ea typeface="+mn-ea"/>
                <a:cs typeface="+mn-cs"/>
              </a:rPr>
              <a:t>- (1) İmalatçı; ısmarlama imal edilen cihaz haricindeki bir cihazı piyasaya arz etmeden önce, 27 </a:t>
            </a:r>
            <a:r>
              <a:rPr lang="tr-TR" sz="1200" b="0" i="0" u="none" strike="noStrike" kern="1200" baseline="0" dirty="0" err="1">
                <a:solidFill>
                  <a:schemeClr val="tx1"/>
                </a:solidFill>
                <a:latin typeface="+mn-lt"/>
                <a:ea typeface="+mn-ea"/>
                <a:cs typeface="+mn-cs"/>
              </a:rPr>
              <a:t>nci</a:t>
            </a:r>
            <a:r>
              <a:rPr lang="tr-TR" sz="1200" b="0" i="0" u="none" strike="noStrike" kern="1200" baseline="0" dirty="0">
                <a:solidFill>
                  <a:schemeClr val="tx1"/>
                </a:solidFill>
                <a:latin typeface="+mn-lt"/>
                <a:ea typeface="+mn-ea"/>
                <a:cs typeface="+mn-cs"/>
              </a:rPr>
              <a:t> maddenin ikinci fıkrasında atıfta bulunulan tahsis kuruluşlarının kuralları uyarınca, cihaza Ek VI Kısım C’de tanımlandığı şekilde bir Temel UDI-DI tahsis eder ve bunu o cihazla ilgili Ek VI Kısım B’de atıfta bulunulan diğer temel veri ögeleriyle birlikte UDI veri tabanına girer. </a:t>
            </a:r>
          </a:p>
          <a:p>
            <a:r>
              <a:rPr lang="tr-TR" sz="1200" b="0" i="0" u="none" strike="noStrike" kern="1200" baseline="0" dirty="0">
                <a:solidFill>
                  <a:schemeClr val="tx1"/>
                </a:solidFill>
                <a:latin typeface="+mn-lt"/>
                <a:ea typeface="+mn-ea"/>
                <a:cs typeface="+mn-cs"/>
              </a:rPr>
              <a:t>(2) Sorumlu gerçek veya tüzel kişi; ısmarlama imal edilen cihaz olmayan bir sistem veya işlem paketini 22 </a:t>
            </a:r>
            <a:r>
              <a:rPr lang="tr-TR" sz="1200" b="0" i="0" u="none" strike="noStrike" kern="1200" baseline="0" dirty="0" err="1">
                <a:solidFill>
                  <a:schemeClr val="tx1"/>
                </a:solidFill>
                <a:latin typeface="+mn-lt"/>
                <a:ea typeface="+mn-ea"/>
                <a:cs typeface="+mn-cs"/>
              </a:rPr>
              <a:t>nci</a:t>
            </a:r>
            <a:r>
              <a:rPr lang="tr-TR" sz="1200" b="0" i="0" u="none" strike="noStrike" kern="1200" baseline="0" dirty="0">
                <a:solidFill>
                  <a:schemeClr val="tx1"/>
                </a:solidFill>
                <a:latin typeface="+mn-lt"/>
                <a:ea typeface="+mn-ea"/>
                <a:cs typeface="+mn-cs"/>
              </a:rPr>
              <a:t> maddenin birinci ve üçüncü fıkralar uyarınca piyasaya arz etmeden önce, sistem veya işlem paketine tahsis kuruluşlarının kurallarına uygun olarak bir Temel UDI-DI tahsis eder ve bunu söz konusu sistemle veya işlem paketiyle ilgili Ek VI Kısım B’de atıfta bulunulan diğer temel veri ögeleriyle birlikte UDI veri tabanına girer. </a:t>
            </a:r>
          </a:p>
          <a:p>
            <a:r>
              <a:rPr lang="tr-TR" sz="1200" b="0" i="0" u="none" strike="noStrike" kern="1200" baseline="0" dirty="0">
                <a:solidFill>
                  <a:schemeClr val="tx1"/>
                </a:solidFill>
                <a:latin typeface="+mn-lt"/>
                <a:ea typeface="+mn-ea"/>
                <a:cs typeface="+mn-cs"/>
              </a:rPr>
              <a:t>Sayfa 23 / 143 </a:t>
            </a:r>
          </a:p>
          <a:p>
            <a:r>
              <a:rPr lang="tr-TR" sz="1200" b="0" i="0" u="none" strike="noStrike" kern="1200" baseline="0" dirty="0">
                <a:solidFill>
                  <a:schemeClr val="tx1"/>
                </a:solidFill>
                <a:latin typeface="+mn-lt"/>
                <a:ea typeface="+mn-ea"/>
                <a:cs typeface="+mn-cs"/>
              </a:rPr>
              <a:t>(3) 52 </a:t>
            </a:r>
            <a:r>
              <a:rPr lang="tr-TR" sz="1200" b="0" i="0" u="none" strike="noStrike" kern="1200" baseline="0" dirty="0" err="1">
                <a:solidFill>
                  <a:schemeClr val="tx1"/>
                </a:solidFill>
                <a:latin typeface="+mn-lt"/>
                <a:ea typeface="+mn-ea"/>
                <a:cs typeface="+mn-cs"/>
              </a:rPr>
              <a:t>nci</a:t>
            </a:r>
            <a:r>
              <a:rPr lang="tr-TR" sz="1200" b="0" i="0" u="none" strike="noStrike" kern="1200" baseline="0" dirty="0">
                <a:solidFill>
                  <a:schemeClr val="tx1"/>
                </a:solidFill>
                <a:latin typeface="+mn-lt"/>
                <a:ea typeface="+mn-ea"/>
                <a:cs typeface="+mn-cs"/>
              </a:rPr>
              <a:t> maddenin üçüncü fıkrasında ve 52 </a:t>
            </a:r>
            <a:r>
              <a:rPr lang="tr-TR" sz="1200" b="0" i="0" u="none" strike="noStrike" kern="1200" baseline="0" dirty="0" err="1">
                <a:solidFill>
                  <a:schemeClr val="tx1"/>
                </a:solidFill>
                <a:latin typeface="+mn-lt"/>
                <a:ea typeface="+mn-ea"/>
                <a:cs typeface="+mn-cs"/>
              </a:rPr>
              <a:t>nci</a:t>
            </a:r>
            <a:r>
              <a:rPr lang="tr-TR" sz="1200" b="0" i="0" u="none" strike="noStrike" kern="1200" baseline="0" dirty="0">
                <a:solidFill>
                  <a:schemeClr val="tx1"/>
                </a:solidFill>
                <a:latin typeface="+mn-lt"/>
                <a:ea typeface="+mn-ea"/>
                <a:cs typeface="+mn-cs"/>
              </a:rPr>
              <a:t> maddenin dördüncü fıkrasının (b) ve (c) bentlerinde atıfta bulunulan bir uygunluk değerlendirmesine tabi olan cihazlar için bu maddenin birinci fıkrasında atıfta bulunulan Temel UDI-DI tahsisi, imalatçının bir onaylanmış kuruluşa bu değerlendirme için başvurusundan önce gerçekleştirilir. Söz konusu cihazlar için onaylanmış kuruluş, Ek </a:t>
            </a:r>
            <a:r>
              <a:rPr lang="tr-TR" sz="1200" b="0" i="0" u="none" strike="noStrike" kern="1200" baseline="0" dirty="0" err="1">
                <a:solidFill>
                  <a:schemeClr val="tx1"/>
                </a:solidFill>
                <a:latin typeface="+mn-lt"/>
                <a:ea typeface="+mn-ea"/>
                <a:cs typeface="+mn-cs"/>
              </a:rPr>
              <a:t>XII’nin</a:t>
            </a:r>
            <a:r>
              <a:rPr lang="tr-TR" sz="1200" b="0" i="0" u="none" strike="noStrike" kern="1200" baseline="0" dirty="0">
                <a:solidFill>
                  <a:schemeClr val="tx1"/>
                </a:solidFill>
                <a:latin typeface="+mn-lt"/>
                <a:ea typeface="+mn-ea"/>
                <a:cs typeface="+mn-cs"/>
              </a:rPr>
              <a:t>, I. Bölümünün 4 numaralı maddesinin (a) bendi uyarınca düzenlenen sertifika üzerinde Temel UDI-</a:t>
            </a:r>
            <a:r>
              <a:rPr lang="tr-TR" sz="1200" b="0" i="0" u="none" strike="noStrike" kern="1200" baseline="0" dirty="0" err="1">
                <a:solidFill>
                  <a:schemeClr val="tx1"/>
                </a:solidFill>
                <a:latin typeface="+mn-lt"/>
                <a:ea typeface="+mn-ea"/>
                <a:cs typeface="+mn-cs"/>
              </a:rPr>
              <a:t>DI’ya</a:t>
            </a:r>
            <a:r>
              <a:rPr lang="tr-TR" sz="1200" b="0" i="0" u="none" strike="noStrike" kern="1200" baseline="0" dirty="0">
                <a:solidFill>
                  <a:schemeClr val="tx1"/>
                </a:solidFill>
                <a:latin typeface="+mn-lt"/>
                <a:ea typeface="+mn-ea"/>
                <a:cs typeface="+mn-cs"/>
              </a:rPr>
              <a:t> atıf yapar ve Ek VI Kısım A’nın 2.2 numaralı maddesinde atıfta bulunulan bilgilerin doğruluğunu tıbbi cihazlara ilişkin Avrupa veri tabanında (EUDAMED) teyit eder. İmalatçı, ilgili sertifikanın düzenlenmesinden sonra ve cihazın piyasaya arzından önce, Temel UDI-</a:t>
            </a:r>
            <a:r>
              <a:rPr lang="tr-TR" sz="1200" b="0" i="0" u="none" strike="noStrike" kern="1200" baseline="0" dirty="0" err="1">
                <a:solidFill>
                  <a:schemeClr val="tx1"/>
                </a:solidFill>
                <a:latin typeface="+mn-lt"/>
                <a:ea typeface="+mn-ea"/>
                <a:cs typeface="+mn-cs"/>
              </a:rPr>
              <a:t>DI’yı</a:t>
            </a:r>
            <a:r>
              <a:rPr lang="tr-TR" sz="1200" b="0" i="0" u="none" strike="noStrike" kern="1200" baseline="0" dirty="0">
                <a:solidFill>
                  <a:schemeClr val="tx1"/>
                </a:solidFill>
                <a:latin typeface="+mn-lt"/>
                <a:ea typeface="+mn-ea"/>
                <a:cs typeface="+mn-cs"/>
              </a:rPr>
              <a:t> o cihazla ilgili Ek VI Kısım B’de atıfta bulunulan diğer temel veri ögeleriyle birlikte UDI veri tabanına girer. </a:t>
            </a:r>
          </a:p>
          <a:p>
            <a:r>
              <a:rPr lang="tr-TR" sz="1200" b="0" i="0" u="none" strike="noStrike" kern="1200" baseline="0" dirty="0">
                <a:solidFill>
                  <a:schemeClr val="tx1"/>
                </a:solidFill>
                <a:latin typeface="+mn-lt"/>
                <a:ea typeface="+mn-ea"/>
                <a:cs typeface="+mn-cs"/>
              </a:rPr>
              <a:t>(4) İmalatçı; ısmarlama imal edilen cihaz haricindeki bir cihazı piyasaya arz etmeden önce, Ek </a:t>
            </a:r>
            <a:r>
              <a:rPr lang="tr-TR" sz="1200" b="0" i="0" u="none" strike="noStrike" kern="1200" baseline="0" dirty="0" err="1">
                <a:solidFill>
                  <a:schemeClr val="tx1"/>
                </a:solidFill>
                <a:latin typeface="+mn-lt"/>
                <a:ea typeface="+mn-ea"/>
                <a:cs typeface="+mn-cs"/>
              </a:rPr>
              <a:t>VI’nın</a:t>
            </a:r>
            <a:r>
              <a:rPr lang="tr-TR" sz="1200" b="0" i="0" u="none" strike="noStrike" kern="1200" baseline="0" dirty="0">
                <a:solidFill>
                  <a:schemeClr val="tx1"/>
                </a:solidFill>
                <a:latin typeface="+mn-lt"/>
                <a:ea typeface="+mn-ea"/>
                <a:cs typeface="+mn-cs"/>
              </a:rPr>
              <a:t> Kısım A’nın 2.2 numaralı maddesi hariç olmak üzere 2 numaralı maddesinde atıfta bulunulan bilgileri </a:t>
            </a:r>
            <a:r>
              <a:rPr lang="tr-TR" sz="1200" b="0" i="0" u="none" strike="noStrike" kern="1200" baseline="0" dirty="0" err="1">
                <a:solidFill>
                  <a:schemeClr val="tx1"/>
                </a:solidFill>
                <a:latin typeface="+mn-lt"/>
                <a:ea typeface="+mn-ea"/>
                <a:cs typeface="+mn-cs"/>
              </a:rPr>
              <a:t>EUDAMED’e</a:t>
            </a:r>
            <a:r>
              <a:rPr lang="tr-TR" sz="1200" b="0" i="0" u="none" strike="noStrike" kern="1200" baseline="0" dirty="0">
                <a:solidFill>
                  <a:schemeClr val="tx1"/>
                </a:solidFill>
                <a:latin typeface="+mn-lt"/>
                <a:ea typeface="+mn-ea"/>
                <a:cs typeface="+mn-cs"/>
              </a:rPr>
              <a:t> girer veya hâlihazırda girilmiş ise teyit eder ve sonrasında bu bilgileri güncel tutar.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32</a:t>
            </a:fld>
            <a:endParaRPr lang="tr-TR"/>
          </a:p>
        </p:txBody>
      </p:sp>
    </p:spTree>
    <p:extLst>
      <p:ext uri="{BB962C8B-B14F-4D97-AF65-F5344CB8AC3E}">
        <p14:creationId xmlns:p14="http://schemas.microsoft.com/office/powerpoint/2010/main" val="321318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33</a:t>
            </a:fld>
            <a:endParaRPr lang="tr-TR"/>
          </a:p>
        </p:txBody>
      </p:sp>
    </p:spTree>
    <p:extLst>
      <p:ext uri="{BB962C8B-B14F-4D97-AF65-F5344CB8AC3E}">
        <p14:creationId xmlns:p14="http://schemas.microsoft.com/office/powerpoint/2010/main" val="5324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34</a:t>
            </a:fld>
            <a:endParaRPr lang="tr-TR"/>
          </a:p>
        </p:txBody>
      </p:sp>
    </p:spTree>
    <p:extLst>
      <p:ext uri="{BB962C8B-B14F-4D97-AF65-F5344CB8AC3E}">
        <p14:creationId xmlns:p14="http://schemas.microsoft.com/office/powerpoint/2010/main" val="159517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37</a:t>
            </a:fld>
            <a:endParaRPr lang="tr-TR"/>
          </a:p>
        </p:txBody>
      </p:sp>
    </p:spTree>
    <p:extLst>
      <p:ext uri="{BB962C8B-B14F-4D97-AF65-F5344CB8AC3E}">
        <p14:creationId xmlns:p14="http://schemas.microsoft.com/office/powerpoint/2010/main" val="169497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MDR </a:t>
            </a:r>
            <a:r>
              <a:rPr lang="tr-TR" dirty="0" err="1"/>
              <a:t>daki</a:t>
            </a:r>
            <a:r>
              <a:rPr lang="tr-TR" dirty="0"/>
              <a:t> maddeler ile TCY deki maddeler Md 34 dışında örtüşüyor. </a:t>
            </a:r>
          </a:p>
          <a:p>
            <a:r>
              <a:rPr lang="tr-TR" dirty="0"/>
              <a:t>Md 34 MDR da </a:t>
            </a:r>
            <a:r>
              <a:rPr lang="tr-TR" dirty="0" err="1"/>
              <a:t>EUDAMEd</a:t>
            </a:r>
            <a:r>
              <a:rPr lang="tr-TR" dirty="0"/>
              <a:t> fonksiyonel olması ile ilgili iken TCY de ÜTS ile ilgilidir. </a:t>
            </a:r>
          </a:p>
        </p:txBody>
      </p:sp>
      <p:sp>
        <p:nvSpPr>
          <p:cNvPr id="4" name="Slayt Numarası Yer Tutucusu 3"/>
          <p:cNvSpPr>
            <a:spLocks noGrp="1"/>
          </p:cNvSpPr>
          <p:nvPr>
            <p:ph type="sldNum" sz="quarter" idx="10"/>
          </p:nvPr>
        </p:nvSpPr>
        <p:spPr/>
        <p:txBody>
          <a:bodyPr/>
          <a:lstStyle/>
          <a:p>
            <a:fld id="{B307B7BD-B000-4207-83CC-2B5DDDD28D1F}" type="slidenum">
              <a:rPr lang="tr-TR" smtClean="0"/>
              <a:t>2</a:t>
            </a:fld>
            <a:endParaRPr lang="tr-TR"/>
          </a:p>
        </p:txBody>
      </p:sp>
    </p:spTree>
    <p:extLst>
      <p:ext uri="{BB962C8B-B14F-4D97-AF65-F5344CB8AC3E}">
        <p14:creationId xmlns:p14="http://schemas.microsoft.com/office/powerpoint/2010/main" val="130795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Kurum; birinci fıkra uyarınca girilen verileri doğruladıktan sonra, 30 uncu maddede atıfta bulunulan elektronik sistemden sağlanan münferit kayıt numarasını imalatçıya, yetkili temsilciye veya ithalatçıya iletir.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38</a:t>
            </a:fld>
            <a:endParaRPr lang="tr-TR"/>
          </a:p>
        </p:txBody>
      </p:sp>
    </p:spTree>
    <p:extLst>
      <p:ext uri="{BB962C8B-B14F-4D97-AF65-F5344CB8AC3E}">
        <p14:creationId xmlns:p14="http://schemas.microsoft.com/office/powerpoint/2010/main" val="327795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39</a:t>
            </a:fld>
            <a:endParaRPr lang="tr-TR"/>
          </a:p>
        </p:txBody>
      </p:sp>
    </p:spTree>
    <p:extLst>
      <p:ext uri="{BB962C8B-B14F-4D97-AF65-F5344CB8AC3E}">
        <p14:creationId xmlns:p14="http://schemas.microsoft.com/office/powerpoint/2010/main" val="152217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 ?</a:t>
            </a:r>
          </a:p>
          <a:p>
            <a:r>
              <a:rPr lang="tr-TR" dirty="0"/>
              <a:t>Hastalara </a:t>
            </a:r>
            <a:r>
              <a:rPr lang="tr-TR" dirty="0" err="1"/>
              <a:t>implant</a:t>
            </a:r>
            <a:r>
              <a:rPr lang="tr-TR" dirty="0"/>
              <a:t> kartı verilecek </a:t>
            </a:r>
            <a:r>
              <a:rPr lang="tr-TR" dirty="0" err="1"/>
              <a:t>implante</a:t>
            </a:r>
            <a:r>
              <a:rPr lang="tr-TR" dirty="0"/>
              <a:t> edilebilir cihazlar28 ve • Doğrudan hastalar tarafından kullanılmak üzere tasarlanmış sınıf III cihazlar.</a:t>
            </a:r>
          </a:p>
          <a:p>
            <a:r>
              <a:rPr lang="tr-TR" dirty="0"/>
              <a:t>Ek XVI</a:t>
            </a:r>
          </a:p>
          <a:p>
            <a:endParaRPr lang="tr-TR" dirty="0"/>
          </a:p>
          <a:p>
            <a:pPr marL="0" marR="0" lvl="1" indent="0" algn="l" defTabSz="914400" rtl="0" eaLnBrk="1" fontAlgn="auto" latinLnBrk="0" hangingPunct="1">
              <a:lnSpc>
                <a:spcPct val="100000"/>
              </a:lnSpc>
              <a:spcBef>
                <a:spcPts val="0"/>
              </a:spcBef>
              <a:spcAft>
                <a:spcPts val="0"/>
              </a:spcAft>
              <a:buClrTx/>
              <a:buSzTx/>
              <a:buFontTx/>
              <a:buNone/>
              <a:tabLst/>
              <a:defRPr/>
            </a:pPr>
            <a:r>
              <a:rPr lang="tr-TR" dirty="0"/>
              <a:t>Meslekten olmayan kişiler için test</a:t>
            </a:r>
          </a:p>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40</a:t>
            </a:fld>
            <a:endParaRPr lang="tr-TR"/>
          </a:p>
        </p:txBody>
      </p:sp>
    </p:spTree>
    <p:extLst>
      <p:ext uri="{BB962C8B-B14F-4D97-AF65-F5344CB8AC3E}">
        <p14:creationId xmlns:p14="http://schemas.microsoft.com/office/powerpoint/2010/main" val="398051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43</a:t>
            </a:fld>
            <a:endParaRPr lang="tr-TR"/>
          </a:p>
        </p:txBody>
      </p:sp>
    </p:spTree>
    <p:extLst>
      <p:ext uri="{BB962C8B-B14F-4D97-AF65-F5344CB8AC3E}">
        <p14:creationId xmlns:p14="http://schemas.microsoft.com/office/powerpoint/2010/main" val="3121021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45</a:t>
            </a:fld>
            <a:endParaRPr lang="tr-TR"/>
          </a:p>
        </p:txBody>
      </p:sp>
    </p:spTree>
    <p:extLst>
      <p:ext uri="{BB962C8B-B14F-4D97-AF65-F5344CB8AC3E}">
        <p14:creationId xmlns:p14="http://schemas.microsoft.com/office/powerpoint/2010/main" val="397634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50</a:t>
            </a:fld>
            <a:endParaRPr lang="tr-TR"/>
          </a:p>
        </p:txBody>
      </p:sp>
    </p:spTree>
    <p:extLst>
      <p:ext uri="{BB962C8B-B14F-4D97-AF65-F5344CB8AC3E}">
        <p14:creationId xmlns:p14="http://schemas.microsoft.com/office/powerpoint/2010/main" val="239059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a:t>
            </a:fld>
            <a:endParaRPr lang="tr-TR"/>
          </a:p>
        </p:txBody>
      </p:sp>
    </p:spTree>
    <p:extLst>
      <p:ext uri="{BB962C8B-B14F-4D97-AF65-F5344CB8AC3E}">
        <p14:creationId xmlns:p14="http://schemas.microsoft.com/office/powerpoint/2010/main" val="115261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307B7BD-B000-4207-83CC-2B5DDDD28D1F}" type="slidenum">
              <a:rPr lang="tr-TR" smtClean="0"/>
              <a:t>4</a:t>
            </a:fld>
            <a:endParaRPr lang="tr-TR"/>
          </a:p>
        </p:txBody>
      </p:sp>
    </p:spTree>
    <p:extLst>
      <p:ext uri="{BB962C8B-B14F-4D97-AF65-F5344CB8AC3E}">
        <p14:creationId xmlns:p14="http://schemas.microsoft.com/office/powerpoint/2010/main" val="21743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6</a:t>
            </a:fld>
            <a:endParaRPr lang="tr-TR"/>
          </a:p>
        </p:txBody>
      </p:sp>
    </p:spTree>
    <p:extLst>
      <p:ext uri="{BB962C8B-B14F-4D97-AF65-F5344CB8AC3E}">
        <p14:creationId xmlns:p14="http://schemas.microsoft.com/office/powerpoint/2010/main" val="396075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Ayrıca CND Yunanistan</a:t>
            </a:r>
            <a:r>
              <a:rPr lang="tr-TR" baseline="0" dirty="0"/>
              <a:t> ve </a:t>
            </a:r>
            <a:r>
              <a:rPr lang="tr-TR" baseline="0" dirty="0" err="1"/>
              <a:t>portekizde</a:t>
            </a:r>
            <a:r>
              <a:rPr lang="tr-TR" baseline="0" dirty="0"/>
              <a:t> de kullanılıyor</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7</a:t>
            </a:fld>
            <a:endParaRPr lang="tr-TR"/>
          </a:p>
        </p:txBody>
      </p:sp>
    </p:spTree>
    <p:extLst>
      <p:ext uri="{BB962C8B-B14F-4D97-AF65-F5344CB8AC3E}">
        <p14:creationId xmlns:p14="http://schemas.microsoft.com/office/powerpoint/2010/main" val="148885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Grup ve tipler</a:t>
            </a:r>
            <a:r>
              <a:rPr lang="tr-TR" baseline="0" dirty="0"/>
              <a:t> 00-99 arasında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8</a:t>
            </a:fld>
            <a:endParaRPr lang="tr-TR"/>
          </a:p>
        </p:txBody>
      </p:sp>
    </p:spTree>
    <p:extLst>
      <p:ext uri="{BB962C8B-B14F-4D97-AF65-F5344CB8AC3E}">
        <p14:creationId xmlns:p14="http://schemas.microsoft.com/office/powerpoint/2010/main" val="248381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12</a:t>
            </a:fld>
            <a:endParaRPr lang="tr-TR"/>
          </a:p>
        </p:txBody>
      </p:sp>
    </p:spTree>
    <p:extLst>
      <p:ext uri="{BB962C8B-B14F-4D97-AF65-F5344CB8AC3E}">
        <p14:creationId xmlns:p14="http://schemas.microsoft.com/office/powerpoint/2010/main" val="356852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a:solidFill>
                  <a:schemeClr val="tx1"/>
                </a:solidFill>
                <a:latin typeface="+mn-lt"/>
                <a:ea typeface="+mn-ea"/>
                <a:cs typeface="+mn-cs"/>
              </a:rPr>
              <a:t>UDI’ların</a:t>
            </a:r>
            <a:r>
              <a:rPr lang="tr-TR" sz="1200" b="0" i="0" u="none" strike="noStrike" kern="1200" baseline="0" dirty="0">
                <a:solidFill>
                  <a:schemeClr val="tx1"/>
                </a:solidFill>
                <a:latin typeface="+mn-lt"/>
                <a:ea typeface="+mn-ea"/>
                <a:cs typeface="+mn-cs"/>
              </a:rPr>
              <a:t> tahsisine yönelik kuruluş veya kuruluşlar Komisyon tarafından atanan kuruluşlardır.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14</a:t>
            </a:fld>
            <a:endParaRPr lang="tr-TR"/>
          </a:p>
        </p:txBody>
      </p:sp>
    </p:spTree>
    <p:extLst>
      <p:ext uri="{BB962C8B-B14F-4D97-AF65-F5344CB8AC3E}">
        <p14:creationId xmlns:p14="http://schemas.microsoft.com/office/powerpoint/2010/main" val="325854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048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981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295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82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pPr/>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184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10/20/2022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96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10/20/2022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04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10/20/2022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064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069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10/20/2022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885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10/20/2022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447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s1.org/industries/healthcare/ud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ec.europa.eu/tools/eudamed/#/screen/search-devi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ebgate.ec.europa.eu/dyna2/emd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3386294" y="2110154"/>
            <a:ext cx="8500905" cy="2862322"/>
          </a:xfrm>
          <a:prstGeom prst="rect">
            <a:avLst/>
          </a:prstGeom>
          <a:noFill/>
        </p:spPr>
        <p:txBody>
          <a:bodyPr wrap="square" rtlCol="0">
            <a:spAutoFit/>
          </a:bodyPr>
          <a:lstStyle/>
          <a:p>
            <a:r>
              <a:rPr lang="tr-TR" sz="3600" dirty="0"/>
              <a:t>2017 / 745 / EU </a:t>
            </a:r>
          </a:p>
          <a:p>
            <a:r>
              <a:rPr lang="tr-TR" sz="3600" dirty="0"/>
              <a:t>MEDICAL DEVICE REGULATION</a:t>
            </a:r>
          </a:p>
          <a:p>
            <a:endParaRPr lang="tr-TR" sz="3600" dirty="0"/>
          </a:p>
          <a:p>
            <a:r>
              <a:rPr lang="tr-TR" sz="3600" dirty="0"/>
              <a:t>2 Haziran 2021 tarihli ve 31499 sayılı TIBBİ CİHAZ YÖNETMELİĞİ </a:t>
            </a:r>
          </a:p>
        </p:txBody>
      </p:sp>
      <p:sp>
        <p:nvSpPr>
          <p:cNvPr id="2" name="Alt Başlık 2">
            <a:extLst>
              <a:ext uri="{FF2B5EF4-FFF2-40B4-BE49-F238E27FC236}">
                <a16:creationId xmlns:a16="http://schemas.microsoft.com/office/drawing/2014/main" id="{79EF872D-4547-F3D8-3186-9394E0F1D446}"/>
              </a:ext>
            </a:extLst>
          </p:cNvPr>
          <p:cNvSpPr txBox="1">
            <a:spLocks/>
          </p:cNvSpPr>
          <p:nvPr/>
        </p:nvSpPr>
        <p:spPr>
          <a:xfrm>
            <a:off x="1507066" y="5202238"/>
            <a:ext cx="9177867" cy="96149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tr-TR" dirty="0">
                <a:solidFill>
                  <a:schemeClr val="bg1"/>
                </a:solidFill>
              </a:rPr>
              <a:t>SERİAN DOMA</a:t>
            </a:r>
          </a:p>
          <a:p>
            <a:pPr marL="0" indent="0" algn="ctr">
              <a:buNone/>
            </a:pPr>
            <a:r>
              <a:rPr lang="tr-TR" dirty="0">
                <a:solidFill>
                  <a:schemeClr val="bg1"/>
                </a:solidFill>
              </a:rPr>
              <a:t>BİYOMEDİKAL MÜHENDİSİ, MSC.</a:t>
            </a:r>
          </a:p>
        </p:txBody>
      </p:sp>
    </p:spTree>
    <p:extLst>
      <p:ext uri="{BB962C8B-B14F-4D97-AF65-F5344CB8AC3E}">
        <p14:creationId xmlns:p14="http://schemas.microsoft.com/office/powerpoint/2010/main" val="71130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26</a:t>
            </a:r>
            <a:br>
              <a:rPr lang="tr-TR" dirty="0"/>
            </a:br>
            <a:r>
              <a:rPr lang="tr-TR" dirty="0"/>
              <a:t>Tıbbi cihazlar terminolojisi</a:t>
            </a:r>
          </a:p>
        </p:txBody>
      </p:sp>
      <p:pic>
        <p:nvPicPr>
          <p:cNvPr id="5" name="Resim 4"/>
          <p:cNvPicPr>
            <a:picLocks noChangeAspect="1"/>
          </p:cNvPicPr>
          <p:nvPr/>
        </p:nvPicPr>
        <p:blipFill>
          <a:blip r:embed="rId2"/>
          <a:stretch>
            <a:fillRect/>
          </a:stretch>
        </p:blipFill>
        <p:spPr>
          <a:xfrm>
            <a:off x="4860244" y="2349925"/>
            <a:ext cx="7058025" cy="2314575"/>
          </a:xfrm>
          <a:prstGeom prst="rect">
            <a:avLst/>
          </a:prstGeom>
        </p:spPr>
      </p:pic>
      <p:sp>
        <p:nvSpPr>
          <p:cNvPr id="6" name="Metin kutusu 5"/>
          <p:cNvSpPr txBox="1"/>
          <p:nvPr/>
        </p:nvSpPr>
        <p:spPr>
          <a:xfrm>
            <a:off x="5181600" y="1509486"/>
            <a:ext cx="2989943" cy="369332"/>
          </a:xfrm>
          <a:prstGeom prst="rect">
            <a:avLst/>
          </a:prstGeom>
          <a:noFill/>
        </p:spPr>
        <p:txBody>
          <a:bodyPr wrap="square" rtlCol="0">
            <a:spAutoFit/>
          </a:bodyPr>
          <a:lstStyle/>
          <a:p>
            <a:r>
              <a:rPr lang="tr-TR" b="1" dirty="0">
                <a:solidFill>
                  <a:schemeClr val="accent6">
                    <a:lumMod val="75000"/>
                  </a:schemeClr>
                </a:solidFill>
              </a:rPr>
              <a:t>Maksimum 13 basamak</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26</a:t>
            </a:r>
            <a:br>
              <a:rPr lang="tr-TR" dirty="0"/>
            </a:br>
            <a:r>
              <a:rPr lang="tr-TR" dirty="0"/>
              <a:t>Tıbbi cihazlar terminolojisi</a:t>
            </a:r>
          </a:p>
        </p:txBody>
      </p:sp>
      <p:pic>
        <p:nvPicPr>
          <p:cNvPr id="4" name="Resim 3"/>
          <p:cNvPicPr>
            <a:picLocks noChangeAspect="1"/>
          </p:cNvPicPr>
          <p:nvPr/>
        </p:nvPicPr>
        <p:blipFill rotWithShape="1">
          <a:blip r:embed="rId2"/>
          <a:srcRect r="3233"/>
          <a:stretch/>
        </p:blipFill>
        <p:spPr>
          <a:xfrm>
            <a:off x="4513943" y="803186"/>
            <a:ext cx="7547428" cy="5085559"/>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27 – Tekil cihaz kimlik sistemi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54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t>UDI Sistemi</a:t>
            </a:r>
          </a:p>
          <a:p>
            <a:endParaRPr lang="tr-TR" dirty="0"/>
          </a:p>
          <a:p>
            <a:endParaRPr lang="tr-TR" dirty="0"/>
          </a:p>
        </p:txBody>
      </p:sp>
      <p:sp>
        <p:nvSpPr>
          <p:cNvPr id="4" name="6-Noktalı Yıldız 3"/>
          <p:cNvSpPr/>
          <p:nvPr/>
        </p:nvSpPr>
        <p:spPr>
          <a:xfrm>
            <a:off x="4990352" y="502609"/>
            <a:ext cx="1460847" cy="1667435"/>
          </a:xfrm>
          <a:prstGeom prst="star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a:t>Ek VI</a:t>
            </a:r>
          </a:p>
        </p:txBody>
      </p:sp>
      <p:sp>
        <p:nvSpPr>
          <p:cNvPr id="5" name="Tek Köşesi Kesik Dikdörtgen 4"/>
          <p:cNvSpPr/>
          <p:nvPr/>
        </p:nvSpPr>
        <p:spPr>
          <a:xfrm>
            <a:off x="7784365" y="656557"/>
            <a:ext cx="2743200" cy="2027196"/>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000" dirty="0"/>
              <a:t>Ismarlama cihazlar</a:t>
            </a:r>
          </a:p>
          <a:p>
            <a:pPr algn="ctr"/>
            <a:r>
              <a:rPr lang="tr-TR" sz="2000" dirty="0"/>
              <a:t>Araştırma cihazları</a:t>
            </a:r>
          </a:p>
          <a:p>
            <a:pPr algn="ctr"/>
            <a:r>
              <a:rPr lang="tr-TR" sz="2000" b="1" dirty="0"/>
              <a:t>HARİÇ</a:t>
            </a:r>
          </a:p>
        </p:txBody>
      </p:sp>
      <p:pic>
        <p:nvPicPr>
          <p:cNvPr id="6" name="Resim 5"/>
          <p:cNvPicPr>
            <a:picLocks noChangeAspect="1"/>
          </p:cNvPicPr>
          <p:nvPr/>
        </p:nvPicPr>
        <p:blipFill>
          <a:blip r:embed="rId2"/>
          <a:stretch>
            <a:fillRect/>
          </a:stretch>
        </p:blipFill>
        <p:spPr>
          <a:xfrm>
            <a:off x="5118446" y="3427496"/>
            <a:ext cx="5331839" cy="3199103"/>
          </a:xfrm>
          <a:prstGeom prst="rect">
            <a:avLst/>
          </a:prstGeom>
        </p:spPr>
      </p:pic>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t>Üretici yükümlülükleri:</a:t>
            </a:r>
          </a:p>
          <a:p>
            <a:pPr lvl="1">
              <a:buFont typeface="Wingdings" panose="05000000000000000000" pitchFamily="2" charset="2"/>
              <a:buChar char="Ø"/>
            </a:pPr>
            <a:r>
              <a:rPr lang="tr-TR" dirty="0"/>
              <a:t>UDI oluşturur (UDI-DI + UDI-PI)</a:t>
            </a:r>
          </a:p>
          <a:p>
            <a:pPr lvl="2">
              <a:buFont typeface="Courier New" panose="02070309020205020404" pitchFamily="49" charset="0"/>
              <a:buChar char="o"/>
            </a:pPr>
            <a:r>
              <a:rPr lang="tr-TR" dirty="0"/>
              <a:t>UDI tahsisine yönelik kuruluşlar</a:t>
            </a:r>
          </a:p>
          <a:p>
            <a:pPr lvl="1">
              <a:buFont typeface="Wingdings" panose="05000000000000000000" pitchFamily="2" charset="2"/>
              <a:buChar char="Ø"/>
            </a:pPr>
            <a:r>
              <a:rPr lang="tr-TR" dirty="0"/>
              <a:t>Etiket ve ambalajın tüm üst seviyelerine yerleştirir.</a:t>
            </a:r>
          </a:p>
          <a:p>
            <a:pPr lvl="2">
              <a:buFont typeface="Courier New" panose="02070309020205020404" pitchFamily="49" charset="0"/>
              <a:buChar char="o"/>
            </a:pPr>
            <a:r>
              <a:rPr lang="tr-TR" dirty="0"/>
              <a:t>Nakliyat konteynırları hariç</a:t>
            </a:r>
          </a:p>
          <a:p>
            <a:pPr lvl="1">
              <a:buFont typeface="Wingdings" panose="05000000000000000000" pitchFamily="2" charset="2"/>
              <a:buChar char="Ø"/>
            </a:pPr>
            <a:r>
              <a:rPr lang="tr-TR" dirty="0"/>
              <a:t>Kayıt yapar.</a:t>
            </a:r>
          </a:p>
          <a:p>
            <a:pPr lvl="1">
              <a:buFont typeface="Wingdings" panose="05000000000000000000" pitchFamily="2" charset="2"/>
              <a:buChar char="Ø"/>
            </a:pPr>
            <a:r>
              <a:rPr lang="tr-TR" dirty="0"/>
              <a:t>AB Uygunluk beyanına ekler.</a:t>
            </a:r>
          </a:p>
          <a:p>
            <a:pPr lvl="1">
              <a:buFont typeface="Wingdings" panose="05000000000000000000" pitchFamily="2" charset="2"/>
              <a:buChar char="Ø"/>
            </a:pPr>
            <a:r>
              <a:rPr lang="tr-TR" dirty="0"/>
              <a:t>Teknik dosyaya ekler.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t>İktisadi işletmecilerin / Sağlık kuruluşları / Sağlık profesyonelleri yükümlülükleri:</a:t>
            </a:r>
          </a:p>
          <a:p>
            <a:pPr lvl="1">
              <a:buFont typeface="Wingdings" panose="05000000000000000000" pitchFamily="2" charset="2"/>
              <a:buChar char="Ø"/>
            </a:pPr>
            <a:r>
              <a:rPr lang="tr-TR" dirty="0"/>
              <a:t>Tedarik edilen cihazların </a:t>
            </a:r>
            <a:r>
              <a:rPr lang="tr-TR" dirty="0" err="1"/>
              <a:t>UDI’larını</a:t>
            </a:r>
            <a:r>
              <a:rPr lang="tr-TR" dirty="0"/>
              <a:t> tutar</a:t>
            </a:r>
          </a:p>
          <a:p>
            <a:pPr lvl="2">
              <a:buFont typeface="Courier New" panose="02070309020205020404" pitchFamily="49" charset="0"/>
              <a:buChar char="o"/>
            </a:pPr>
            <a:r>
              <a:rPr lang="tr-TR" dirty="0"/>
              <a:t>Sınıf III </a:t>
            </a:r>
            <a:r>
              <a:rPr lang="tr-TR" dirty="0" err="1"/>
              <a:t>implant</a:t>
            </a:r>
            <a:r>
              <a:rPr lang="tr-TR" dirty="0"/>
              <a:t> ise elektronik ortamda tutar.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6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pPr marL="0" indent="0">
              <a:buNone/>
            </a:pPr>
            <a:r>
              <a:rPr lang="tr-TR" b="1" dirty="0">
                <a:solidFill>
                  <a:srgbClr val="FF0000"/>
                </a:solidFill>
              </a:rPr>
              <a:t>              UDI Sistemi</a:t>
            </a:r>
          </a:p>
          <a:p>
            <a:pPr marL="457200" lvl="1" indent="0">
              <a:buNone/>
            </a:pPr>
            <a:r>
              <a:rPr lang="tr-TR" dirty="0"/>
              <a:t>      </a:t>
            </a:r>
            <a:r>
              <a:rPr lang="tr-TR" dirty="0">
                <a:solidFill>
                  <a:srgbClr val="FF0000"/>
                </a:solidFill>
              </a:rPr>
              <a:t>Temel UDI – DI</a:t>
            </a:r>
          </a:p>
          <a:p>
            <a:pPr lvl="2"/>
            <a:r>
              <a:rPr lang="tr-TR" dirty="0"/>
              <a:t>bir cihaz modelinin birincil tanımlayıcısıdır </a:t>
            </a:r>
          </a:p>
          <a:p>
            <a:pPr lvl="2"/>
            <a:r>
              <a:rPr lang="tr-TR" dirty="0"/>
              <a:t>aynı kullanım amacı, risk sınıfı ve temel tasarım ve imalat karakteristiklerine sahip cihazlar</a:t>
            </a:r>
          </a:p>
          <a:p>
            <a:pPr lvl="2"/>
            <a:r>
              <a:rPr lang="tr-TR" dirty="0"/>
              <a:t>Sertifika</a:t>
            </a:r>
          </a:p>
          <a:p>
            <a:pPr lvl="2"/>
            <a:r>
              <a:rPr lang="tr-TR" dirty="0"/>
              <a:t>AB uygunluk beyanı</a:t>
            </a:r>
          </a:p>
          <a:p>
            <a:pPr lvl="2"/>
            <a:r>
              <a:rPr lang="tr-TR" dirty="0"/>
              <a:t>Teknik dokümantasyon</a:t>
            </a:r>
          </a:p>
          <a:p>
            <a:pPr lvl="2"/>
            <a:r>
              <a:rPr lang="tr-TR" dirty="0"/>
              <a:t>SSCP</a:t>
            </a:r>
          </a:p>
          <a:p>
            <a:pPr lvl="2"/>
            <a:r>
              <a:rPr lang="tr-TR" dirty="0" err="1"/>
              <a:t>Vijilans</a:t>
            </a:r>
            <a:r>
              <a:rPr lang="tr-TR" dirty="0"/>
              <a:t> raporları</a:t>
            </a:r>
          </a:p>
          <a:p>
            <a:pPr lvl="2"/>
            <a:r>
              <a:rPr lang="tr-TR" dirty="0"/>
              <a:t>Post market Klinik araştırmalar</a:t>
            </a:r>
          </a:p>
        </p:txBody>
      </p:sp>
      <p:sp>
        <p:nvSpPr>
          <p:cNvPr id="4" name="6-Noktalı Yıldız 3"/>
          <p:cNvSpPr/>
          <p:nvPr/>
        </p:nvSpPr>
        <p:spPr>
          <a:xfrm>
            <a:off x="9448800" y="464106"/>
            <a:ext cx="1480457" cy="1422400"/>
          </a:xfrm>
          <a:prstGeom prst="star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MDCG 2018-1</a:t>
            </a:r>
          </a:p>
        </p:txBody>
      </p:sp>
      <p:sp>
        <p:nvSpPr>
          <p:cNvPr id="5" name="Dikdörtgen 4"/>
          <p:cNvSpPr/>
          <p:nvPr/>
        </p:nvSpPr>
        <p:spPr>
          <a:xfrm>
            <a:off x="5733142" y="5374700"/>
            <a:ext cx="3715658" cy="677108"/>
          </a:xfrm>
          <a:prstGeom prst="rect">
            <a:avLst/>
          </a:prstGeom>
        </p:spPr>
        <p:txBody>
          <a:bodyPr wrap="square">
            <a:spAutoFit/>
          </a:bodyPr>
          <a:lstStyle/>
          <a:p>
            <a:r>
              <a:rPr lang="tr-TR" sz="2000" b="1" dirty="0">
                <a:solidFill>
                  <a:schemeClr val="accent1"/>
                </a:solidFill>
              </a:rPr>
              <a:t>en fazla 25 karakter</a:t>
            </a:r>
          </a:p>
          <a:p>
            <a:r>
              <a:rPr lang="tr-TR" dirty="0"/>
              <a:t> </a:t>
            </a:r>
          </a:p>
        </p:txBody>
      </p:sp>
      <p:sp>
        <p:nvSpPr>
          <p:cNvPr id="6" name="Dikdörtgen 5"/>
          <p:cNvSpPr/>
          <p:nvPr/>
        </p:nvSpPr>
        <p:spPr>
          <a:xfrm>
            <a:off x="3295304" y="6051808"/>
            <a:ext cx="9928157" cy="646331"/>
          </a:xfrm>
          <a:prstGeom prst="rect">
            <a:avLst/>
          </a:prstGeom>
        </p:spPr>
        <p:txBody>
          <a:bodyPr wrap="square">
            <a:spAutoFit/>
          </a:bodyPr>
          <a:lstStyle/>
          <a:p>
            <a:r>
              <a:rPr lang="tr-TR" dirty="0"/>
              <a:t>Tahsis kuruluşları tarafından belirlenen algoritmaya dayanarak bir </a:t>
            </a:r>
            <a:r>
              <a:rPr lang="tr-TR" b="1" dirty="0"/>
              <a:t>kontrol basamağı/karakteri </a:t>
            </a:r>
            <a:r>
              <a:rPr lang="tr-TR" dirty="0"/>
              <a:t>Temel UDI-</a:t>
            </a:r>
            <a:r>
              <a:rPr lang="tr-TR" dirty="0" err="1"/>
              <a:t>DI'nın</a:t>
            </a:r>
            <a:r>
              <a:rPr lang="tr-TR" dirty="0"/>
              <a:t> bir parçası olmalıdır. </a:t>
            </a:r>
          </a:p>
        </p:txBody>
      </p:sp>
      <p:pic>
        <p:nvPicPr>
          <p:cNvPr id="7"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8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pPr marL="0" indent="0">
              <a:buNone/>
            </a:pPr>
            <a:r>
              <a:rPr lang="tr-TR" dirty="0"/>
              <a:t>      Kritik değişiklikler yeni Temel UDI-DI gerektirir:</a:t>
            </a:r>
          </a:p>
          <a:p>
            <a:pPr lvl="1"/>
            <a:r>
              <a:rPr lang="tr-TR" dirty="0"/>
              <a:t>ad veya ticari ad, </a:t>
            </a:r>
          </a:p>
          <a:p>
            <a:pPr lvl="1"/>
            <a:r>
              <a:rPr lang="tr-TR" dirty="0"/>
              <a:t>cihaz versiyonu veya modeli, </a:t>
            </a:r>
          </a:p>
          <a:p>
            <a:pPr lvl="1"/>
            <a:r>
              <a:rPr lang="tr-TR" dirty="0"/>
              <a:t>tek kullanım olarak etiketlenmiş olması, </a:t>
            </a:r>
          </a:p>
          <a:p>
            <a:pPr lvl="1"/>
            <a:r>
              <a:rPr lang="tr-TR" dirty="0"/>
              <a:t>steril paketli olması, </a:t>
            </a:r>
          </a:p>
          <a:p>
            <a:pPr lvl="1"/>
            <a:r>
              <a:rPr lang="tr-TR" dirty="0"/>
              <a:t>kullanım öncesi sterilizasyon gerekliliği, </a:t>
            </a:r>
          </a:p>
          <a:p>
            <a:pPr lvl="1"/>
            <a:r>
              <a:rPr lang="tr-TR" dirty="0"/>
              <a:t>paketteki cihazların miktarı,</a:t>
            </a:r>
          </a:p>
          <a:p>
            <a:pPr lvl="1"/>
            <a:r>
              <a:rPr lang="tr-TR" dirty="0"/>
              <a:t> kritik uyarılar veya </a:t>
            </a:r>
            <a:r>
              <a:rPr lang="tr-TR" dirty="0" err="1"/>
              <a:t>kontrendikasyonlar</a:t>
            </a:r>
            <a:r>
              <a:rPr lang="tr-TR" dirty="0"/>
              <a:t> (</a:t>
            </a:r>
            <a:r>
              <a:rPr lang="tr-TR" dirty="0" err="1"/>
              <a:t>örn</a:t>
            </a:r>
            <a:r>
              <a:rPr lang="tr-TR" dirty="0"/>
              <a:t>. lateks ve DEHP içeren), </a:t>
            </a:r>
          </a:p>
          <a:p>
            <a:pPr lvl="1"/>
            <a:r>
              <a:rPr lang="tr-TR" dirty="0"/>
              <a:t>CMR/endokrin bozucular gibi ögelerde herhangi değişiklik olması</a:t>
            </a:r>
          </a:p>
        </p:txBody>
      </p:sp>
      <p:sp>
        <p:nvSpPr>
          <p:cNvPr id="5" name="6-Noktalı Yıldız 4"/>
          <p:cNvSpPr/>
          <p:nvPr/>
        </p:nvSpPr>
        <p:spPr>
          <a:xfrm>
            <a:off x="10101944" y="2155746"/>
            <a:ext cx="1480457" cy="1422400"/>
          </a:xfrm>
          <a:prstGeom prst="star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MDCG 2018-1</a:t>
            </a:r>
          </a:p>
        </p:txBody>
      </p:sp>
      <p:pic>
        <p:nvPicPr>
          <p:cNvPr id="6"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0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4" name="İçerik Yer Tutucusu 3"/>
          <p:cNvSpPr>
            <a:spLocks noGrp="1"/>
          </p:cNvSpPr>
          <p:nvPr>
            <p:ph idx="1"/>
          </p:nvPr>
        </p:nvSpPr>
        <p:spPr/>
        <p:txBody>
          <a:bodyPr/>
          <a:lstStyle/>
          <a:p>
            <a:pPr>
              <a:buFont typeface="Wingdings" panose="05000000000000000000" pitchFamily="2" charset="2"/>
              <a:buChar char="Ø"/>
            </a:pPr>
            <a:r>
              <a:rPr lang="tr-TR" dirty="0"/>
              <a:t>UDI – DI</a:t>
            </a:r>
          </a:p>
          <a:p>
            <a:pPr lvl="1"/>
            <a:r>
              <a:rPr lang="tr-TR" dirty="0"/>
              <a:t>Bir cihaz modeline spesifik olan tekil bir numerik veya </a:t>
            </a:r>
            <a:r>
              <a:rPr lang="tr-TR" dirty="0" err="1"/>
              <a:t>alfanumerik</a:t>
            </a:r>
            <a:r>
              <a:rPr lang="tr-TR" dirty="0"/>
              <a:t> koddur ve ayrıca UDI veri tabanında kayıtlı bilgilere “erişim anahtarı” olarak kullanılır </a:t>
            </a:r>
          </a:p>
          <a:p>
            <a:pPr>
              <a:buFont typeface="Wingdings" panose="05000000000000000000" pitchFamily="2" charset="2"/>
              <a:buChar char="Ø"/>
            </a:pPr>
            <a:r>
              <a:rPr lang="tr-TR" dirty="0"/>
              <a:t>UDI – PI</a:t>
            </a:r>
          </a:p>
          <a:p>
            <a:pPr lvl="1"/>
            <a:r>
              <a:rPr lang="tr-TR" dirty="0"/>
              <a:t>UDI-PI, üretim birimini tanımlayan bir numerik veya alfa numerik koddur. </a:t>
            </a:r>
          </a:p>
          <a:p>
            <a:pPr lvl="1"/>
            <a:r>
              <a:rPr lang="tr-TR" dirty="0"/>
              <a:t>UDI-</a:t>
            </a:r>
            <a:r>
              <a:rPr lang="tr-TR" dirty="0" err="1"/>
              <a:t>PI’ların</a:t>
            </a:r>
            <a:r>
              <a:rPr lang="tr-TR" dirty="0"/>
              <a:t> farklı türleri; seri numarasını, lot numarasını, yazılım kimliğini ve imalat veya son kullanma tarihini ya da her iki tarih tipini içerir. </a:t>
            </a:r>
          </a:p>
        </p:txBody>
      </p:sp>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7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93485" y="53488"/>
            <a:ext cx="10609943" cy="6789998"/>
          </a:xfrm>
          <a:prstGeom prst="rect">
            <a:avLst/>
          </a:prstGeom>
        </p:spPr>
      </p:pic>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Kısım 3</a:t>
            </a:r>
            <a:br>
              <a:rPr lang="tr-TR" dirty="0"/>
            </a:br>
            <a:r>
              <a:rPr lang="tr-TR" sz="2200" b="1" dirty="0"/>
              <a:t>Cihazların Tanımlanması ve İzlenebilirliği, Cihazların ve İktisadi İşletmecilerin Kaydı, Güvenlilik ve Klinik Performans Özeti, Tıbbi Cihazlara İlişkin Avrupa Veri Tabanı,</a:t>
            </a:r>
            <a:br>
              <a:rPr lang="tr-TR" sz="2200" b="1" dirty="0"/>
            </a:br>
            <a:r>
              <a:rPr lang="tr-TR" sz="2200" b="1" dirty="0"/>
              <a:t>Ulusal Ürün Takip Sistemi</a:t>
            </a:r>
            <a:endParaRPr lang="tr-TR" sz="2200" dirty="0"/>
          </a:p>
        </p:txBody>
      </p:sp>
      <p:sp>
        <p:nvSpPr>
          <p:cNvPr id="3" name="İçerik Yer Tutucusu 2"/>
          <p:cNvSpPr>
            <a:spLocks noGrp="1"/>
          </p:cNvSpPr>
          <p:nvPr>
            <p:ph idx="1"/>
          </p:nvPr>
        </p:nvSpPr>
        <p:spPr>
          <a:xfrm>
            <a:off x="5117419" y="1180557"/>
            <a:ext cx="6281873" cy="5248622"/>
          </a:xfrm>
        </p:spPr>
        <p:txBody>
          <a:bodyPr>
            <a:normAutofit fontScale="92500" lnSpcReduction="20000"/>
          </a:bodyPr>
          <a:lstStyle/>
          <a:p>
            <a:r>
              <a:rPr lang="tr-TR" dirty="0"/>
              <a:t>Birinci Bölüm -Cihazların Tanımlanması ve İzlenebilirliği, Cihazların ve İktisadi İşletmecilerin Kaydı</a:t>
            </a:r>
          </a:p>
          <a:p>
            <a:pPr lvl="1"/>
            <a:r>
              <a:rPr lang="tr-TR" dirty="0"/>
              <a:t>Madde 25 – Tedarik zinciri içinde tanımlama</a:t>
            </a:r>
          </a:p>
          <a:p>
            <a:pPr lvl="1"/>
            <a:r>
              <a:rPr lang="tr-TR" dirty="0"/>
              <a:t>Madde 26 – Tıbbi cihazlar terminolojisi</a:t>
            </a:r>
          </a:p>
          <a:p>
            <a:pPr lvl="1"/>
            <a:r>
              <a:rPr lang="tr-TR" dirty="0"/>
              <a:t>Madde 27 – Tekil cihaz kimlik sistemi</a:t>
            </a:r>
          </a:p>
          <a:p>
            <a:pPr lvl="1"/>
            <a:r>
              <a:rPr lang="tr-TR" dirty="0"/>
              <a:t>Madde 28 – UDI veri tabanı</a:t>
            </a:r>
          </a:p>
          <a:p>
            <a:pPr lvl="1"/>
            <a:r>
              <a:rPr lang="tr-TR" dirty="0"/>
              <a:t>Madde 29 – Cihazların kaydı</a:t>
            </a:r>
          </a:p>
          <a:p>
            <a:pPr lvl="1"/>
            <a:r>
              <a:rPr lang="tr-TR" dirty="0"/>
              <a:t>Madde 30 – İktisadi işletmecilerin kaydına ilişkin elektronik sistem</a:t>
            </a:r>
          </a:p>
          <a:p>
            <a:pPr lvl="1"/>
            <a:r>
              <a:rPr lang="tr-TR" dirty="0"/>
              <a:t>Madde 31 – İmalatçıların, yetkili temsilcilerin ve ithalatçıların kaydı</a:t>
            </a:r>
          </a:p>
          <a:p>
            <a:r>
              <a:rPr lang="tr-TR" dirty="0"/>
              <a:t>İkinci Bölüm – Güvenlik ve Klinik Performans Özeti</a:t>
            </a:r>
          </a:p>
          <a:p>
            <a:pPr lvl="1"/>
            <a:r>
              <a:rPr lang="tr-TR" dirty="0"/>
              <a:t>Madde 32 - Güvenlik ve Klinik Performans Özeti</a:t>
            </a:r>
          </a:p>
          <a:p>
            <a:r>
              <a:rPr lang="tr-TR" dirty="0"/>
              <a:t>Üçüncü Bölüm - Tıbbi Cihazlara İlişkin Avrupa Veri Tabanı, Ulusal Ürün Takip Sistemi</a:t>
            </a:r>
          </a:p>
          <a:p>
            <a:pPr lvl="1"/>
            <a:r>
              <a:rPr lang="tr-TR" dirty="0"/>
              <a:t>Madde 33 - Tıbbi cihazlara ilişkin Avrupa veri tabanı (EUDAMED)</a:t>
            </a:r>
          </a:p>
          <a:p>
            <a:pPr lvl="1"/>
            <a:r>
              <a:rPr lang="tr-TR" dirty="0"/>
              <a:t>Madde 34 – Ulusal Ürün takip sistemi</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0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sz="half" idx="1"/>
          </p:nvPr>
        </p:nvSpPr>
        <p:spPr>
          <a:xfrm>
            <a:off x="4483374" y="834486"/>
            <a:ext cx="3500829" cy="4992915"/>
          </a:xfrm>
        </p:spPr>
        <p:txBody>
          <a:bodyPr>
            <a:noAutofit/>
          </a:bodyPr>
          <a:lstStyle/>
          <a:p>
            <a:r>
              <a:rPr lang="tr-TR" sz="1200" dirty="0"/>
              <a:t>Ambalaj konfigürasyonu başına düşen miktar, </a:t>
            </a:r>
          </a:p>
          <a:p>
            <a:r>
              <a:rPr lang="tr-TR" sz="1200" dirty="0"/>
              <a:t>Temel UDI-DI ve herhangi ilave UDI-</a:t>
            </a:r>
            <a:r>
              <a:rPr lang="tr-TR" sz="1200" dirty="0" err="1"/>
              <a:t>DI’lar</a:t>
            </a:r>
            <a:r>
              <a:rPr lang="tr-TR" sz="1200" dirty="0"/>
              <a:t> </a:t>
            </a:r>
            <a:endParaRPr lang="tr-TR" sz="1200" dirty="0">
              <a:highlight>
                <a:srgbClr val="FFFF00"/>
              </a:highlight>
            </a:endParaRPr>
          </a:p>
          <a:p>
            <a:r>
              <a:rPr lang="tr-TR" sz="1200" dirty="0"/>
              <a:t>Cihaz üretiminin kontrol edilme şekli </a:t>
            </a:r>
          </a:p>
          <a:p>
            <a:r>
              <a:rPr lang="tr-TR" sz="1200" dirty="0"/>
              <a:t>Mevcutsa, UDI-DI kullanım birimi </a:t>
            </a:r>
          </a:p>
          <a:p>
            <a:r>
              <a:rPr lang="tr-TR" sz="1200" dirty="0"/>
              <a:t>İmalatçının adı ve adresi </a:t>
            </a:r>
          </a:p>
          <a:p>
            <a:r>
              <a:rPr lang="tr-TR" sz="1200" dirty="0"/>
              <a:t>SRN</a:t>
            </a:r>
          </a:p>
          <a:p>
            <a:r>
              <a:rPr lang="tr-TR" sz="1200" dirty="0"/>
              <a:t>Mevcutsa, yetkili temsilcinin adı ve adresi </a:t>
            </a:r>
          </a:p>
          <a:p>
            <a:r>
              <a:rPr lang="tr-TR" sz="1200" dirty="0"/>
              <a:t>EMDN </a:t>
            </a:r>
            <a:endParaRPr lang="tr-TR" sz="1200" dirty="0">
              <a:highlight>
                <a:srgbClr val="FFFF00"/>
              </a:highlight>
            </a:endParaRPr>
          </a:p>
          <a:p>
            <a:r>
              <a:rPr lang="tr-TR" sz="1200" dirty="0"/>
              <a:t>Cihazın risk sınıfı, </a:t>
            </a:r>
          </a:p>
          <a:p>
            <a:r>
              <a:rPr lang="tr-TR" sz="1200" dirty="0"/>
              <a:t>Cihazın adı veya ticari adı, </a:t>
            </a:r>
          </a:p>
          <a:p>
            <a:r>
              <a:rPr lang="pt-BR" sz="1200" dirty="0"/>
              <a:t>Cihaz modeli ya da referans veya katalog numarası </a:t>
            </a:r>
          </a:p>
          <a:p>
            <a:r>
              <a:rPr lang="tr-TR" sz="1200" dirty="0"/>
              <a:t>Mevcutsa, hacim, uzunluk, ölçek, çap dâhil klinik boyut, </a:t>
            </a:r>
          </a:p>
          <a:p>
            <a:r>
              <a:rPr lang="tr-TR" sz="1200" dirty="0"/>
              <a:t>Ek ürün açıklaması </a:t>
            </a:r>
          </a:p>
          <a:p>
            <a:r>
              <a:rPr lang="tr-TR" sz="1200" dirty="0"/>
              <a:t>Depolama ve/veya kullanım şartları </a:t>
            </a:r>
          </a:p>
          <a:p>
            <a:r>
              <a:rPr lang="tr-TR" sz="1200" dirty="0"/>
              <a:t>Cihazın ilave ticari adları, </a:t>
            </a:r>
          </a:p>
          <a:p>
            <a:endParaRPr lang="tr-TR" sz="1200" dirty="0"/>
          </a:p>
        </p:txBody>
      </p:sp>
      <p:sp>
        <p:nvSpPr>
          <p:cNvPr id="4" name="İçerik Yer Tutucusu 3"/>
          <p:cNvSpPr>
            <a:spLocks noGrp="1"/>
          </p:cNvSpPr>
          <p:nvPr>
            <p:ph sz="half" idx="2"/>
          </p:nvPr>
        </p:nvSpPr>
        <p:spPr>
          <a:xfrm>
            <a:off x="8365563" y="955344"/>
            <a:ext cx="3695807" cy="5238714"/>
          </a:xfrm>
        </p:spPr>
        <p:txBody>
          <a:bodyPr>
            <a:noAutofit/>
          </a:bodyPr>
          <a:lstStyle/>
          <a:p>
            <a:r>
              <a:rPr lang="tr-TR" sz="1200" dirty="0"/>
              <a:t>Tek kullanımlık cihaz olarak etiketlenmiş (evet/hayır), </a:t>
            </a:r>
          </a:p>
          <a:p>
            <a:r>
              <a:rPr lang="tr-TR" sz="1200" dirty="0"/>
              <a:t>Uygulanabilirse, azami yeniden kullanım sayısı, </a:t>
            </a:r>
          </a:p>
          <a:p>
            <a:r>
              <a:rPr lang="tr-TR" sz="1200" dirty="0"/>
              <a:t>Steril etiketli cihaz (evet/hayır), </a:t>
            </a:r>
          </a:p>
          <a:p>
            <a:r>
              <a:rPr lang="tr-TR" sz="1200" dirty="0"/>
              <a:t>Kullanımdan önce sterilizasyon ihtiyacı (evet/hayır), </a:t>
            </a:r>
          </a:p>
          <a:p>
            <a:r>
              <a:rPr lang="tr-TR" sz="1200" dirty="0"/>
              <a:t>Lateks içeriyor (evet/hayır) </a:t>
            </a:r>
          </a:p>
          <a:p>
            <a:r>
              <a:rPr lang="tr-TR" sz="1200" dirty="0"/>
              <a:t>Uygulanabildiği hallerde, Ek </a:t>
            </a:r>
            <a:r>
              <a:rPr lang="tr-TR" sz="1200" dirty="0" err="1"/>
              <a:t>I’in</a:t>
            </a:r>
            <a:r>
              <a:rPr lang="tr-TR" sz="1200" dirty="0"/>
              <a:t> 10.4.5 numaralı maddesi uyarınca etiketlenen bilgiler, </a:t>
            </a:r>
          </a:p>
          <a:p>
            <a:r>
              <a:rPr lang="tr-TR" sz="1200" dirty="0"/>
              <a:t>Elektronik kullanım talimatı gibi ilave bilgiler için URL </a:t>
            </a:r>
          </a:p>
          <a:p>
            <a:r>
              <a:rPr lang="tr-TR" sz="1200" dirty="0"/>
              <a:t>Mevcutsa, kritik uyarılar veya </a:t>
            </a:r>
            <a:r>
              <a:rPr lang="tr-TR" sz="1200" dirty="0" err="1"/>
              <a:t>kontrendikasyonlar</a:t>
            </a:r>
            <a:r>
              <a:rPr lang="tr-TR" sz="1200" dirty="0"/>
              <a:t>, </a:t>
            </a:r>
          </a:p>
          <a:p>
            <a:r>
              <a:rPr lang="tr-TR" sz="1200" dirty="0"/>
              <a:t>Cihazın durumu </a:t>
            </a:r>
          </a:p>
          <a:p>
            <a:pPr lvl="1"/>
            <a:r>
              <a:rPr lang="tr-TR" sz="1100" dirty="0"/>
              <a:t>Piyasada</a:t>
            </a:r>
          </a:p>
          <a:p>
            <a:pPr lvl="1"/>
            <a:r>
              <a:rPr lang="tr-TR" sz="1100" dirty="0"/>
              <a:t>artık piyasaya arz edilmiyor</a:t>
            </a:r>
          </a:p>
          <a:p>
            <a:pPr lvl="1"/>
            <a:r>
              <a:rPr lang="tr-TR" sz="1100" dirty="0"/>
              <a:t>geri çağrılmış</a:t>
            </a:r>
          </a:p>
          <a:p>
            <a:pPr lvl="1"/>
            <a:r>
              <a:rPr lang="tr-TR" sz="1100" dirty="0"/>
              <a:t>saha güvenliği düzeltici faaliyeti başlatılmış</a:t>
            </a:r>
          </a:p>
          <a:p>
            <a:pPr marL="0" indent="0">
              <a:buNone/>
            </a:pPr>
            <a:endParaRPr lang="tr-TR" sz="1000" dirty="0"/>
          </a:p>
        </p:txBody>
      </p:sp>
      <p:sp>
        <p:nvSpPr>
          <p:cNvPr id="5" name="Metin kutusu 4"/>
          <p:cNvSpPr txBox="1"/>
          <p:nvPr/>
        </p:nvSpPr>
        <p:spPr>
          <a:xfrm>
            <a:off x="4728992" y="246743"/>
            <a:ext cx="3340951" cy="369332"/>
          </a:xfrm>
          <a:prstGeom prst="rect">
            <a:avLst/>
          </a:prstGeom>
          <a:noFill/>
        </p:spPr>
        <p:txBody>
          <a:bodyPr wrap="square" rtlCol="0">
            <a:spAutoFit/>
          </a:bodyPr>
          <a:lstStyle/>
          <a:p>
            <a:r>
              <a:rPr lang="tr-TR" b="1" dirty="0"/>
              <a:t>UDI – DI ile birlikte;</a:t>
            </a:r>
          </a:p>
        </p:txBody>
      </p:sp>
      <p:sp>
        <p:nvSpPr>
          <p:cNvPr id="6" name="6-Noktalı Yıldız 5"/>
          <p:cNvSpPr/>
          <p:nvPr/>
        </p:nvSpPr>
        <p:spPr>
          <a:xfrm>
            <a:off x="2002971" y="246743"/>
            <a:ext cx="1654629" cy="1393371"/>
          </a:xfrm>
          <a:prstGeom prst="star6">
            <a:avLst/>
          </a:prstGeom>
          <a:solidFill>
            <a:schemeClr val="accent1">
              <a:lumMod val="60000"/>
              <a:lumOff val="40000"/>
            </a:schemeClr>
          </a:solidFill>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Ek VI Kısım B</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60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solidFill>
                  <a:srgbClr val="FF0000"/>
                </a:solidFill>
              </a:rPr>
              <a:t>UDI Tahsis Kuruluşları</a:t>
            </a:r>
          </a:p>
          <a:p>
            <a:pPr lvl="1">
              <a:buFont typeface="Wingdings" panose="05000000000000000000" pitchFamily="2" charset="2"/>
              <a:buChar char="Ø"/>
            </a:pPr>
            <a:r>
              <a:rPr lang="tr-TR" dirty="0"/>
              <a:t>GS1</a:t>
            </a:r>
          </a:p>
          <a:p>
            <a:pPr lvl="2">
              <a:buFont typeface="Courier New" panose="02070309020205020404" pitchFamily="49" charset="0"/>
              <a:buChar char="o"/>
            </a:pPr>
            <a:r>
              <a:rPr lang="tr-TR" dirty="0">
                <a:hlinkClick r:id="rId2"/>
              </a:rPr>
              <a:t>https://www.gs1.org/industries/healthcare/udi</a:t>
            </a:r>
            <a:endParaRPr lang="tr-TR" dirty="0"/>
          </a:p>
          <a:p>
            <a:pPr lvl="1">
              <a:buFont typeface="Wingdings" panose="05000000000000000000" pitchFamily="2" charset="2"/>
              <a:buChar char="Ø"/>
            </a:pPr>
            <a:r>
              <a:rPr lang="tr-TR" dirty="0" err="1"/>
              <a:t>Health</a:t>
            </a:r>
            <a:r>
              <a:rPr lang="tr-TR" dirty="0"/>
              <a:t> </a:t>
            </a:r>
            <a:r>
              <a:rPr lang="tr-TR" dirty="0" err="1"/>
              <a:t>Industry</a:t>
            </a:r>
            <a:r>
              <a:rPr lang="tr-TR" dirty="0"/>
              <a:t> Business Communications </a:t>
            </a:r>
            <a:r>
              <a:rPr lang="tr-TR" dirty="0" err="1"/>
              <a:t>Council</a:t>
            </a:r>
            <a:r>
              <a:rPr lang="tr-TR" dirty="0"/>
              <a:t> (HIBCC) </a:t>
            </a:r>
          </a:p>
          <a:p>
            <a:pPr lvl="1">
              <a:buFont typeface="Wingdings" panose="05000000000000000000" pitchFamily="2" charset="2"/>
              <a:buChar char="Ø"/>
            </a:pPr>
            <a:r>
              <a:rPr lang="tr-TR" dirty="0"/>
              <a:t>International </a:t>
            </a:r>
            <a:r>
              <a:rPr lang="tr-TR" dirty="0" err="1"/>
              <a:t>Council</a:t>
            </a:r>
            <a:r>
              <a:rPr lang="tr-TR" dirty="0"/>
              <a:t> </a:t>
            </a:r>
            <a:r>
              <a:rPr lang="tr-TR" dirty="0" err="1"/>
              <a:t>for</a:t>
            </a:r>
            <a:r>
              <a:rPr lang="tr-TR" dirty="0"/>
              <a:t> </a:t>
            </a:r>
            <a:r>
              <a:rPr lang="tr-TR" dirty="0" err="1"/>
              <a:t>Commonality</a:t>
            </a:r>
            <a:r>
              <a:rPr lang="tr-TR" dirty="0"/>
              <a:t> in Blood </a:t>
            </a:r>
            <a:r>
              <a:rPr lang="tr-TR" dirty="0" err="1"/>
              <a:t>Banking</a:t>
            </a:r>
            <a:r>
              <a:rPr lang="tr-TR" dirty="0"/>
              <a:t> </a:t>
            </a:r>
            <a:r>
              <a:rPr lang="tr-TR" dirty="0" err="1"/>
              <a:t>Automation</a:t>
            </a:r>
            <a:r>
              <a:rPr lang="tr-TR" dirty="0"/>
              <a:t> (ICCBBA) </a:t>
            </a:r>
          </a:p>
          <a:p>
            <a:pPr lvl="1">
              <a:buFont typeface="Wingdings" panose="05000000000000000000" pitchFamily="2" charset="2"/>
              <a:buChar char="Ø"/>
            </a:pPr>
            <a:r>
              <a:rPr lang="tr-TR" dirty="0" err="1"/>
              <a:t>Informationsstelle</a:t>
            </a:r>
            <a:r>
              <a:rPr lang="tr-TR" dirty="0"/>
              <a:t> </a:t>
            </a:r>
            <a:r>
              <a:rPr lang="tr-TR" dirty="0" err="1"/>
              <a:t>für</a:t>
            </a:r>
            <a:r>
              <a:rPr lang="tr-TR" dirty="0"/>
              <a:t> </a:t>
            </a:r>
            <a:r>
              <a:rPr lang="tr-TR" dirty="0" err="1"/>
              <a:t>Arzneispezialitäten</a:t>
            </a:r>
            <a:r>
              <a:rPr lang="tr-TR" dirty="0"/>
              <a:t> (IFA)</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0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a:xfrm>
            <a:off x="4697218" y="416859"/>
            <a:ext cx="6154560" cy="4208929"/>
          </a:xfrm>
        </p:spPr>
        <p:txBody>
          <a:bodyPr>
            <a:normAutofit/>
          </a:bodyPr>
          <a:lstStyle/>
          <a:p>
            <a:r>
              <a:rPr lang="tr-TR" sz="1600" dirty="0"/>
              <a:t>Otomatik tanımlama ve veri toplama (AIDC)</a:t>
            </a:r>
          </a:p>
          <a:p>
            <a:pPr lvl="1">
              <a:buFont typeface="Wingdings" panose="05000000000000000000" pitchFamily="2" charset="2"/>
              <a:buChar char="Ø"/>
            </a:pPr>
            <a:r>
              <a:rPr lang="tr-TR" sz="1400" dirty="0"/>
              <a:t>otomatik olarak veri toplamak için kullanılan bir teknolojidir. AIDC teknolojileri; </a:t>
            </a:r>
          </a:p>
          <a:p>
            <a:pPr lvl="2">
              <a:buFont typeface="Courier New" panose="02070309020205020404" pitchFamily="49" charset="0"/>
              <a:buChar char="o"/>
            </a:pPr>
            <a:r>
              <a:rPr lang="tr-TR" sz="1200" dirty="0"/>
              <a:t>barkodları, </a:t>
            </a:r>
          </a:p>
          <a:p>
            <a:pPr lvl="2">
              <a:buFont typeface="Courier New" panose="02070309020205020404" pitchFamily="49" charset="0"/>
              <a:buChar char="o"/>
            </a:pPr>
            <a:r>
              <a:rPr lang="tr-TR" sz="1200" dirty="0"/>
              <a:t>akıllı kartları, </a:t>
            </a:r>
          </a:p>
          <a:p>
            <a:pPr lvl="2">
              <a:buFont typeface="Courier New" panose="02070309020205020404" pitchFamily="49" charset="0"/>
              <a:buChar char="o"/>
            </a:pPr>
            <a:r>
              <a:rPr lang="tr-TR" sz="1200" dirty="0" err="1"/>
              <a:t>biyometrikleri</a:t>
            </a:r>
            <a:r>
              <a:rPr lang="tr-TR" sz="1200" dirty="0"/>
              <a:t> ve </a:t>
            </a:r>
          </a:p>
          <a:p>
            <a:pPr lvl="2">
              <a:buFont typeface="Courier New" panose="02070309020205020404" pitchFamily="49" charset="0"/>
              <a:buChar char="o"/>
            </a:pPr>
            <a:r>
              <a:rPr lang="tr-TR" sz="1200" dirty="0" err="1"/>
              <a:t>RFID’yi</a:t>
            </a:r>
            <a:r>
              <a:rPr lang="tr-TR" sz="1200" dirty="0"/>
              <a:t> içerir. </a:t>
            </a:r>
          </a:p>
          <a:p>
            <a:r>
              <a:rPr lang="tr-TR" sz="1600" dirty="0"/>
              <a:t>İnsan tarafından okunabilir çeviri (HRI)</a:t>
            </a:r>
          </a:p>
          <a:p>
            <a:pPr lvl="1">
              <a:buFont typeface="Wingdings" panose="05000000000000000000" pitchFamily="2" charset="2"/>
              <a:buChar char="Ø"/>
            </a:pPr>
            <a:r>
              <a:rPr lang="tr-TR" sz="1400" dirty="0"/>
              <a:t>UDI taşıyıcısında şifrelenmiş veri karakterlerinin okunabilir bir çevirisidir. </a:t>
            </a:r>
          </a:p>
        </p:txBody>
      </p:sp>
      <p:pic>
        <p:nvPicPr>
          <p:cNvPr id="4" name="Resim 3"/>
          <p:cNvPicPr>
            <a:picLocks noChangeAspect="1"/>
          </p:cNvPicPr>
          <p:nvPr/>
        </p:nvPicPr>
        <p:blipFill>
          <a:blip r:embed="rId2"/>
          <a:stretch>
            <a:fillRect/>
          </a:stretch>
        </p:blipFill>
        <p:spPr>
          <a:xfrm>
            <a:off x="5150224" y="4208929"/>
            <a:ext cx="4251191" cy="2550714"/>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6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t>UDI taşıyıcısı</a:t>
            </a:r>
          </a:p>
          <a:p>
            <a:pPr lvl="1">
              <a:buFont typeface="Wingdings" panose="05000000000000000000" pitchFamily="2" charset="2"/>
              <a:buChar char="Ø"/>
            </a:pPr>
            <a:r>
              <a:rPr lang="tr-TR" dirty="0" err="1"/>
              <a:t>UDI’yi</a:t>
            </a:r>
            <a:r>
              <a:rPr lang="tr-TR" dirty="0"/>
              <a:t> AIDC ve mevcutsa, onun </a:t>
            </a:r>
            <a:r>
              <a:rPr lang="tr-TR" dirty="0" err="1"/>
              <a:t>HRI’sını</a:t>
            </a:r>
            <a:r>
              <a:rPr lang="tr-TR" dirty="0"/>
              <a:t> kullanarak iletme aracıdır. </a:t>
            </a:r>
          </a:p>
          <a:p>
            <a:pPr lvl="1">
              <a:buFont typeface="Wingdings" panose="05000000000000000000" pitchFamily="2" charset="2"/>
              <a:buChar char="Ø"/>
            </a:pPr>
            <a:r>
              <a:rPr lang="tr-TR" dirty="0"/>
              <a:t>UDI taşıyıcıları, diğerlerine ilaveten, </a:t>
            </a:r>
          </a:p>
          <a:p>
            <a:pPr lvl="2">
              <a:buFont typeface="Courier New" panose="02070309020205020404" pitchFamily="49" charset="0"/>
              <a:buChar char="o"/>
            </a:pPr>
            <a:r>
              <a:rPr lang="tr-TR" dirty="0"/>
              <a:t>1D (1-Boyutlu) / lineer barkod, </a:t>
            </a:r>
          </a:p>
          <a:p>
            <a:pPr lvl="2">
              <a:buFont typeface="Courier New" panose="02070309020205020404" pitchFamily="49" charset="0"/>
              <a:buChar char="o"/>
            </a:pPr>
            <a:r>
              <a:rPr lang="tr-TR" dirty="0"/>
              <a:t>2D (2-Boyutlu) / </a:t>
            </a:r>
            <a:r>
              <a:rPr lang="tr-TR" dirty="0" err="1"/>
              <a:t>Matriks</a:t>
            </a:r>
            <a:r>
              <a:rPr lang="tr-TR" dirty="0"/>
              <a:t> barkod ve </a:t>
            </a:r>
          </a:p>
          <a:p>
            <a:pPr lvl="2">
              <a:buFont typeface="Courier New" panose="02070309020205020404" pitchFamily="49" charset="0"/>
              <a:buChar char="o"/>
            </a:pPr>
            <a:r>
              <a:rPr lang="tr-TR" dirty="0"/>
              <a:t>RFID şeklindedir.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1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p:txBody>
          <a:bodyPr/>
          <a:lstStyle/>
          <a:p>
            <a:r>
              <a:rPr lang="tr-TR" dirty="0"/>
              <a:t>Kullanım birimi</a:t>
            </a:r>
          </a:p>
          <a:p>
            <a:pPr lvl="1">
              <a:buFont typeface="Wingdings" panose="05000000000000000000" pitchFamily="2" charset="2"/>
              <a:buChar char="Ø"/>
            </a:pPr>
            <a:r>
              <a:rPr lang="tr-TR" dirty="0"/>
              <a:t>bir </a:t>
            </a:r>
            <a:r>
              <a:rPr lang="tr-TR" dirty="0" err="1"/>
              <a:t>UDI’nin</a:t>
            </a:r>
            <a:r>
              <a:rPr lang="tr-TR" dirty="0"/>
              <a:t>, kullanım birimi seviyesinde tek bir cihazın üzerinde etiketlenmediği örneğin, aynı cihazın birden fazla biriminin birlikte ambalajlandığı durumlarda, cihaz kullanımını hasta ile ilişkilendirmeye hizmet eder.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4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pic>
        <p:nvPicPr>
          <p:cNvPr id="4" name="Resim 3"/>
          <p:cNvPicPr>
            <a:picLocks noChangeAspect="1"/>
          </p:cNvPicPr>
          <p:nvPr/>
        </p:nvPicPr>
        <p:blipFill>
          <a:blip r:embed="rId2"/>
          <a:stretch>
            <a:fillRect/>
          </a:stretch>
        </p:blipFill>
        <p:spPr>
          <a:xfrm>
            <a:off x="4748666" y="0"/>
            <a:ext cx="6410325" cy="6924675"/>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3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pic>
        <p:nvPicPr>
          <p:cNvPr id="5" name="Resim 4"/>
          <p:cNvPicPr>
            <a:picLocks noChangeAspect="1"/>
          </p:cNvPicPr>
          <p:nvPr/>
        </p:nvPicPr>
        <p:blipFill>
          <a:blip r:embed="rId2"/>
          <a:stretch>
            <a:fillRect/>
          </a:stretch>
        </p:blipFill>
        <p:spPr>
          <a:xfrm>
            <a:off x="5026478" y="2104571"/>
            <a:ext cx="6660241" cy="2701796"/>
          </a:xfrm>
          <a:prstGeom prst="rect">
            <a:avLst/>
          </a:prstGeom>
        </p:spPr>
      </p:pic>
      <p:sp>
        <p:nvSpPr>
          <p:cNvPr id="6" name="Köşeleri Yuvarlanmış Dikdörtgen Belirtme Çizgisi 5"/>
          <p:cNvSpPr/>
          <p:nvPr/>
        </p:nvSpPr>
        <p:spPr>
          <a:xfrm>
            <a:off x="6333565" y="430306"/>
            <a:ext cx="2353235" cy="1411941"/>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err="1"/>
              <a:t>Legacy</a:t>
            </a:r>
            <a:r>
              <a:rPr lang="tr-TR" dirty="0"/>
              <a:t> cihazlar için uygulanmıyor</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4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4" name="6-Noktalı Yıldız 3"/>
          <p:cNvSpPr/>
          <p:nvPr/>
        </p:nvSpPr>
        <p:spPr>
          <a:xfrm>
            <a:off x="104859" y="188687"/>
            <a:ext cx="1567543" cy="1465942"/>
          </a:xfrm>
          <a:prstGeom prst="star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MDCG 2021-19</a:t>
            </a:r>
          </a:p>
        </p:txBody>
      </p:sp>
      <p:graphicFrame>
        <p:nvGraphicFramePr>
          <p:cNvPr id="5" name="Diyagram 4"/>
          <p:cNvGraphicFramePr/>
          <p:nvPr>
            <p:extLst>
              <p:ext uri="{D42A27DB-BD31-4B8C-83A1-F6EECF244321}">
                <p14:modId xmlns:p14="http://schemas.microsoft.com/office/powerpoint/2010/main" val="4152404377"/>
              </p:ext>
            </p:extLst>
          </p:nvPr>
        </p:nvGraphicFramePr>
        <p:xfrm>
          <a:off x="4569572" y="303957"/>
          <a:ext cx="7344230" cy="64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1854364" y="303957"/>
            <a:ext cx="2408354" cy="1015663"/>
          </a:xfrm>
          <a:prstGeom prst="rect">
            <a:avLst/>
          </a:prstGeom>
        </p:spPr>
        <p:txBody>
          <a:bodyPr wrap="square">
            <a:spAutoFit/>
          </a:bodyPr>
          <a:lstStyle/>
          <a:p>
            <a:r>
              <a:rPr lang="tr-TR" sz="2000" b="1" dirty="0">
                <a:solidFill>
                  <a:srgbClr val="FFC000"/>
                </a:solidFill>
              </a:rPr>
              <a:t>Üretici KYS kapsamında </a:t>
            </a:r>
          </a:p>
          <a:p>
            <a:r>
              <a:rPr lang="tr-TR" sz="2000" b="1" dirty="0">
                <a:solidFill>
                  <a:srgbClr val="FFC000"/>
                </a:solidFill>
              </a:rPr>
              <a:t>UDI uygulaması:</a:t>
            </a:r>
          </a:p>
        </p:txBody>
      </p:sp>
      <p:pic>
        <p:nvPicPr>
          <p:cNvPr id="7" name="Picture 2" descr="UDEM Logo Vector (.CDR) Free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2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27 </a:t>
            </a:r>
            <a:br>
              <a:rPr lang="tr-TR" dirty="0"/>
            </a:br>
            <a:r>
              <a:rPr lang="tr-TR" dirty="0"/>
              <a:t>Tekil cihaz kimlik sistemi</a:t>
            </a:r>
          </a:p>
        </p:txBody>
      </p:sp>
      <p:sp>
        <p:nvSpPr>
          <p:cNvPr id="3" name="İçerik Yer Tutucusu 2"/>
          <p:cNvSpPr>
            <a:spLocks noGrp="1"/>
          </p:cNvSpPr>
          <p:nvPr>
            <p:ph idx="1"/>
          </p:nvPr>
        </p:nvSpPr>
        <p:spPr>
          <a:xfrm>
            <a:off x="5108482" y="808056"/>
            <a:ext cx="6281873" cy="5248622"/>
          </a:xfrm>
        </p:spPr>
        <p:txBody>
          <a:bodyPr/>
          <a:lstStyle/>
          <a:p>
            <a:r>
              <a:rPr lang="tr-TR" dirty="0"/>
              <a:t>Onaylanmış Kuruluş Denetimi: </a:t>
            </a:r>
          </a:p>
          <a:p>
            <a:pPr lvl="1">
              <a:buFont typeface="Wingdings" panose="05000000000000000000" pitchFamily="2" charset="2"/>
              <a:buChar char="Ø"/>
            </a:pPr>
            <a:r>
              <a:rPr lang="tr-TR" dirty="0"/>
              <a:t>UDI kodları için tahsis kuruluşunun seçimi</a:t>
            </a:r>
          </a:p>
          <a:p>
            <a:pPr lvl="1">
              <a:buFont typeface="Wingdings" panose="05000000000000000000" pitchFamily="2" charset="2"/>
              <a:buChar char="Ø"/>
            </a:pPr>
            <a:r>
              <a:rPr lang="tr-TR" dirty="0"/>
              <a:t>UDI-DI sistemi yapısı (gruplandırma)</a:t>
            </a:r>
          </a:p>
          <a:p>
            <a:pPr lvl="1">
              <a:buFont typeface="Wingdings" panose="05000000000000000000" pitchFamily="2" charset="2"/>
              <a:buChar char="Ø"/>
            </a:pPr>
            <a:r>
              <a:rPr lang="tr-TR" dirty="0"/>
              <a:t>UDI-DI kodu atama</a:t>
            </a:r>
          </a:p>
          <a:p>
            <a:pPr lvl="1">
              <a:buFont typeface="Wingdings" panose="05000000000000000000" pitchFamily="2" charset="2"/>
              <a:buChar char="Ø"/>
            </a:pPr>
            <a:r>
              <a:rPr lang="tr-TR" dirty="0"/>
              <a:t>UDI-PI tanımı ve ürün tiplerine uygulaması</a:t>
            </a:r>
          </a:p>
          <a:p>
            <a:pPr lvl="1">
              <a:buFont typeface="Wingdings" panose="05000000000000000000" pitchFamily="2" charset="2"/>
              <a:buChar char="Ø"/>
            </a:pPr>
            <a:r>
              <a:rPr lang="tr-TR" dirty="0"/>
              <a:t>UDI </a:t>
            </a:r>
            <a:r>
              <a:rPr lang="tr-TR" dirty="0" err="1"/>
              <a:t>veritabanına</a:t>
            </a:r>
            <a:r>
              <a:rPr lang="tr-TR" dirty="0"/>
              <a:t> kayıt</a:t>
            </a:r>
          </a:p>
          <a:p>
            <a:pPr lvl="1">
              <a:buFont typeface="Wingdings" panose="05000000000000000000" pitchFamily="2" charset="2"/>
              <a:buChar char="Ø"/>
            </a:pPr>
            <a:r>
              <a:rPr lang="tr-TR" dirty="0"/>
              <a:t>Kayıt saklama prosedürleri</a:t>
            </a:r>
          </a:p>
          <a:p>
            <a:pPr lvl="1">
              <a:buFont typeface="Wingdings" panose="05000000000000000000" pitchFamily="2" charset="2"/>
              <a:buChar char="Ø"/>
            </a:pPr>
            <a:r>
              <a:rPr lang="tr-TR" dirty="0"/>
              <a:t>Uygunluk beyanı kapsamında Temel UDI-DI varlığı</a:t>
            </a:r>
          </a:p>
          <a:p>
            <a:pPr lvl="1">
              <a:buFont typeface="Wingdings" panose="05000000000000000000" pitchFamily="2" charset="2"/>
              <a:buChar char="Ø"/>
            </a:pPr>
            <a:r>
              <a:rPr lang="tr-TR" dirty="0"/>
              <a:t>UDI sisteminde değişiklik yönetimi</a:t>
            </a:r>
          </a:p>
          <a:p>
            <a:pPr lvl="1">
              <a:buFont typeface="Wingdings" panose="05000000000000000000" pitchFamily="2" charset="2"/>
              <a:buChar char="Ø"/>
            </a:pPr>
            <a:r>
              <a:rPr lang="tr-TR" dirty="0"/>
              <a:t>Etiketleme süreci</a:t>
            </a:r>
          </a:p>
          <a:p>
            <a:pPr lvl="1">
              <a:buFont typeface="Wingdings" panose="05000000000000000000" pitchFamily="2" charset="2"/>
              <a:buChar char="Ø"/>
            </a:pPr>
            <a:r>
              <a:rPr lang="tr-TR" dirty="0"/>
              <a:t>Basım ekipmanı bakımı</a:t>
            </a:r>
          </a:p>
          <a:p>
            <a:pPr lvl="1">
              <a:buFont typeface="Wingdings" panose="05000000000000000000" pitchFamily="2" charset="2"/>
              <a:buChar char="Ø"/>
            </a:pPr>
            <a:r>
              <a:rPr lang="tr-TR" dirty="0"/>
              <a:t>UDI sistemi hakkında personel eğitimi</a:t>
            </a:r>
          </a:p>
          <a:p>
            <a:pPr lvl="1">
              <a:buFont typeface="Wingdings" panose="05000000000000000000" pitchFamily="2" charset="2"/>
              <a:buChar char="Ø"/>
            </a:pPr>
            <a:r>
              <a:rPr lang="tr-TR" dirty="0"/>
              <a:t>PMS ve diğer izleme faaliyetlerinde kullanılan </a:t>
            </a:r>
            <a:r>
              <a:rPr lang="tr-TR" dirty="0" err="1"/>
              <a:t>süreçeler</a:t>
            </a:r>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Yıldız: 6 Nokta 5">
            <a:extLst>
              <a:ext uri="{FF2B5EF4-FFF2-40B4-BE49-F238E27FC236}">
                <a16:creationId xmlns:a16="http://schemas.microsoft.com/office/drawing/2014/main" id="{5AC483EF-DDEA-1694-140F-3EDA5F26F93E}"/>
              </a:ext>
            </a:extLst>
          </p:cNvPr>
          <p:cNvSpPr/>
          <p:nvPr/>
        </p:nvSpPr>
        <p:spPr>
          <a:xfrm>
            <a:off x="10358160" y="808056"/>
            <a:ext cx="1601611" cy="1541869"/>
          </a:xfrm>
          <a:prstGeom prst="star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800" dirty="0"/>
              <a:t>MDCG 2018-4</a:t>
            </a:r>
          </a:p>
        </p:txBody>
      </p:sp>
    </p:spTree>
    <p:extLst>
      <p:ext uri="{BB962C8B-B14F-4D97-AF65-F5344CB8AC3E}">
        <p14:creationId xmlns:p14="http://schemas.microsoft.com/office/powerpoint/2010/main" val="211196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28 – UDI veri tabanı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42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25 – Tedarik zinciri içinde tanımlama</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26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28 </a:t>
            </a:r>
            <a:br>
              <a:rPr lang="tr-TR" dirty="0"/>
            </a:br>
            <a:r>
              <a:rPr lang="tr-TR" dirty="0"/>
              <a:t>UDI veri tabanı </a:t>
            </a:r>
          </a:p>
        </p:txBody>
      </p:sp>
      <p:sp>
        <p:nvSpPr>
          <p:cNvPr id="3" name="İçerik Yer Tutucusu 2"/>
          <p:cNvSpPr>
            <a:spLocks noGrp="1"/>
          </p:cNvSpPr>
          <p:nvPr>
            <p:ph idx="1"/>
          </p:nvPr>
        </p:nvSpPr>
        <p:spPr>
          <a:xfrm>
            <a:off x="4900732" y="226893"/>
            <a:ext cx="6281873" cy="5248622"/>
          </a:xfrm>
        </p:spPr>
        <p:txBody>
          <a:bodyPr/>
          <a:lstStyle/>
          <a:p>
            <a:r>
              <a:rPr lang="tr-TR" dirty="0"/>
              <a:t>UDI </a:t>
            </a:r>
            <a:r>
              <a:rPr lang="tr-TR" dirty="0" err="1"/>
              <a:t>veritabanı</a:t>
            </a:r>
            <a:endParaRPr lang="tr-TR" dirty="0"/>
          </a:p>
          <a:p>
            <a:r>
              <a:rPr lang="tr-TR" dirty="0"/>
              <a:t>Komisyon</a:t>
            </a:r>
          </a:p>
          <a:p>
            <a:r>
              <a:rPr lang="tr-TR" dirty="0"/>
              <a:t>Kamuya açık</a:t>
            </a:r>
          </a:p>
          <a:p>
            <a:r>
              <a:rPr lang="tr-TR" dirty="0"/>
              <a:t>Bedelsiz</a:t>
            </a:r>
          </a:p>
        </p:txBody>
      </p:sp>
      <p:sp>
        <p:nvSpPr>
          <p:cNvPr id="4" name="Dikdörtgen 3"/>
          <p:cNvSpPr/>
          <p:nvPr/>
        </p:nvSpPr>
        <p:spPr>
          <a:xfrm>
            <a:off x="4644571" y="5152350"/>
            <a:ext cx="7068458" cy="646331"/>
          </a:xfrm>
          <a:prstGeom prst="rect">
            <a:avLst/>
          </a:prstGeom>
        </p:spPr>
        <p:txBody>
          <a:bodyPr wrap="square">
            <a:spAutoFit/>
          </a:bodyPr>
          <a:lstStyle/>
          <a:p>
            <a:r>
              <a:rPr lang="tr-TR" dirty="0">
                <a:hlinkClick r:id="rId2"/>
              </a:rPr>
              <a:t>https://ec.europa.eu/tools/eudamed/#/screen/search-device</a:t>
            </a:r>
            <a:endParaRPr lang="tr-TR" dirty="0"/>
          </a:p>
          <a:p>
            <a:endParaRPr lang="tr-TR" dirty="0"/>
          </a:p>
        </p:txBody>
      </p:sp>
      <p:sp>
        <p:nvSpPr>
          <p:cNvPr id="5" name="Yıldız: 6 Nokta 4">
            <a:extLst>
              <a:ext uri="{FF2B5EF4-FFF2-40B4-BE49-F238E27FC236}">
                <a16:creationId xmlns:a16="http://schemas.microsoft.com/office/drawing/2014/main" id="{FB3EDCEF-4B36-FFB5-63F4-9B16601439EB}"/>
              </a:ext>
            </a:extLst>
          </p:cNvPr>
          <p:cNvSpPr/>
          <p:nvPr/>
        </p:nvSpPr>
        <p:spPr>
          <a:xfrm>
            <a:off x="8955314" y="2036893"/>
            <a:ext cx="1140126" cy="1541253"/>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800" b="0" i="0" u="none" strike="noStrike" baseline="0" dirty="0">
                <a:solidFill>
                  <a:srgbClr val="000000"/>
                </a:solidFill>
                <a:latin typeface="Times New Roman" panose="02020603050405020304" pitchFamily="18" charset="0"/>
              </a:rPr>
              <a:t>Ek VI </a:t>
            </a:r>
            <a:endParaRPr lang="tr-TR" dirty="0"/>
          </a:p>
        </p:txBody>
      </p:sp>
    </p:spTree>
    <p:extLst>
      <p:ext uri="{BB962C8B-B14F-4D97-AF65-F5344CB8AC3E}">
        <p14:creationId xmlns:p14="http://schemas.microsoft.com/office/powerpoint/2010/main" val="41424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29 – Cihazların kaydı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9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Madde 29 – Cihazların kaydı</a:t>
            </a:r>
            <a:endParaRPr lang="tr-TR" dirty="0"/>
          </a:p>
        </p:txBody>
      </p:sp>
      <p:sp>
        <p:nvSpPr>
          <p:cNvPr id="3" name="İçerik Yer Tutucusu 2"/>
          <p:cNvSpPr>
            <a:spLocks noGrp="1"/>
          </p:cNvSpPr>
          <p:nvPr>
            <p:ph idx="1"/>
          </p:nvPr>
        </p:nvSpPr>
        <p:spPr>
          <a:xfrm>
            <a:off x="4944276" y="803186"/>
            <a:ext cx="6281873" cy="5248622"/>
          </a:xfrm>
        </p:spPr>
        <p:txBody>
          <a:bodyPr>
            <a:normAutofit fontScale="92500" lnSpcReduction="20000"/>
          </a:bodyPr>
          <a:lstStyle/>
          <a:p>
            <a:endParaRPr lang="tr-TR" dirty="0"/>
          </a:p>
          <a:p>
            <a:endParaRPr lang="tr-TR" dirty="0"/>
          </a:p>
          <a:p>
            <a:r>
              <a:rPr lang="tr-TR" dirty="0"/>
              <a:t>Temel UDI – DI</a:t>
            </a:r>
          </a:p>
          <a:p>
            <a:r>
              <a:rPr lang="tr-TR" dirty="0"/>
              <a:t>UDI veri tabanı kaydı</a:t>
            </a:r>
          </a:p>
          <a:p>
            <a:endParaRPr lang="tr-TR" dirty="0"/>
          </a:p>
          <a:p>
            <a:endParaRPr lang="tr-TR" dirty="0"/>
          </a:p>
          <a:p>
            <a:endParaRPr lang="tr-TR" dirty="0"/>
          </a:p>
          <a:p>
            <a:endParaRPr lang="tr-TR" dirty="0"/>
          </a:p>
          <a:p>
            <a:r>
              <a:rPr lang="tr-TR" dirty="0"/>
              <a:t>OK başvurusu öncesi Temel UDI-DI tahsis edilir.</a:t>
            </a:r>
          </a:p>
          <a:p>
            <a:r>
              <a:rPr lang="tr-TR" dirty="0"/>
              <a:t>AB Sertifikalarında Temel UDI-DI belirtilir. </a:t>
            </a:r>
          </a:p>
          <a:p>
            <a:r>
              <a:rPr lang="tr-TR" dirty="0"/>
              <a:t>OK EUDAMED üzerinden aşağıdaki bilgileri teyit eder:</a:t>
            </a:r>
          </a:p>
          <a:p>
            <a:pPr lvl="1"/>
            <a:r>
              <a:rPr lang="tr-TR" dirty="0"/>
              <a:t>Sertifikanın tipi, numarası ve bitiş tarihi, </a:t>
            </a:r>
          </a:p>
          <a:p>
            <a:pPr lvl="1"/>
            <a:r>
              <a:rPr lang="tr-TR" dirty="0"/>
              <a:t>Onaylanmış kuruluşun adı veya kimlik numarası </a:t>
            </a:r>
          </a:p>
          <a:p>
            <a:r>
              <a:rPr lang="tr-TR" dirty="0"/>
              <a:t>Sertifika ile birlikte cihaz bilgilerini </a:t>
            </a:r>
            <a:r>
              <a:rPr lang="tr-TR" dirty="0" err="1"/>
              <a:t>EUDAMED’e</a:t>
            </a:r>
            <a:r>
              <a:rPr lang="tr-TR" dirty="0"/>
              <a:t> girer.</a:t>
            </a:r>
          </a:p>
          <a:p>
            <a:endParaRPr lang="tr-TR" dirty="0"/>
          </a:p>
          <a:p>
            <a:endParaRPr lang="tr-TR" dirty="0"/>
          </a:p>
        </p:txBody>
      </p:sp>
      <p:sp>
        <p:nvSpPr>
          <p:cNvPr id="4" name="6-Noktalı Yıldız 3"/>
          <p:cNvSpPr/>
          <p:nvPr/>
        </p:nvSpPr>
        <p:spPr>
          <a:xfrm>
            <a:off x="7804730" y="256082"/>
            <a:ext cx="1460847" cy="1667435"/>
          </a:xfrm>
          <a:prstGeom prst="star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1600" dirty="0"/>
              <a:t>Ek VI</a:t>
            </a:r>
          </a:p>
          <a:p>
            <a:pPr algn="ctr"/>
            <a:r>
              <a:rPr lang="tr-TR" sz="1600" dirty="0"/>
              <a:t>Kısım C</a:t>
            </a:r>
          </a:p>
        </p:txBody>
      </p:sp>
      <p:sp>
        <p:nvSpPr>
          <p:cNvPr id="5" name="6-Noktalı Yıldız 4"/>
          <p:cNvSpPr/>
          <p:nvPr/>
        </p:nvSpPr>
        <p:spPr>
          <a:xfrm>
            <a:off x="9265990" y="1218463"/>
            <a:ext cx="1460847" cy="1667435"/>
          </a:xfrm>
          <a:prstGeom prst="star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dirty="0"/>
              <a:t>Ek VI</a:t>
            </a:r>
          </a:p>
          <a:p>
            <a:pPr algn="ctr"/>
            <a:r>
              <a:rPr lang="tr-TR" dirty="0"/>
              <a:t>Kısım B</a:t>
            </a:r>
          </a:p>
        </p:txBody>
      </p:sp>
      <p:sp>
        <p:nvSpPr>
          <p:cNvPr id="6" name="Tek Köşesi Kesik Dikdörtgen 5"/>
          <p:cNvSpPr/>
          <p:nvPr/>
        </p:nvSpPr>
        <p:spPr>
          <a:xfrm>
            <a:off x="5787257" y="2218240"/>
            <a:ext cx="2075543" cy="1045029"/>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Sistem işlem paketleri dahil</a:t>
            </a:r>
          </a:p>
        </p:txBody>
      </p:sp>
      <p:sp>
        <p:nvSpPr>
          <p:cNvPr id="7" name="6-Noktalı Yıldız 6"/>
          <p:cNvSpPr/>
          <p:nvPr/>
        </p:nvSpPr>
        <p:spPr>
          <a:xfrm>
            <a:off x="10917884" y="3962399"/>
            <a:ext cx="1288986" cy="1283181"/>
          </a:xfrm>
          <a:prstGeom prst="star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1400" dirty="0"/>
              <a:t>Ek VI</a:t>
            </a:r>
          </a:p>
          <a:p>
            <a:pPr algn="ctr"/>
            <a:r>
              <a:rPr lang="tr-TR" sz="1400" dirty="0"/>
              <a:t>Kısım A</a:t>
            </a:r>
          </a:p>
        </p:txBody>
      </p:sp>
      <p:pic>
        <p:nvPicPr>
          <p:cNvPr id="8"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9" name="Yıldız: 6 Nokta 8">
            <a:extLst>
              <a:ext uri="{FF2B5EF4-FFF2-40B4-BE49-F238E27FC236}">
                <a16:creationId xmlns:a16="http://schemas.microsoft.com/office/drawing/2014/main" id="{B955CA45-753A-2617-CA22-53CA6EEA4D29}"/>
              </a:ext>
            </a:extLst>
          </p:cNvPr>
          <p:cNvSpPr/>
          <p:nvPr/>
        </p:nvSpPr>
        <p:spPr>
          <a:xfrm>
            <a:off x="10128210" y="4603989"/>
            <a:ext cx="789674" cy="682995"/>
          </a:xfrm>
          <a:prstGeom prst="star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dirty="0">
                <a:solidFill>
                  <a:schemeClr val="tx1"/>
                </a:solidFill>
              </a:rPr>
              <a:t>Ek XII</a:t>
            </a:r>
          </a:p>
        </p:txBody>
      </p:sp>
    </p:spTree>
    <p:extLst>
      <p:ext uri="{BB962C8B-B14F-4D97-AF65-F5344CB8AC3E}">
        <p14:creationId xmlns:p14="http://schemas.microsoft.com/office/powerpoint/2010/main" val="83910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Madde 29 – Cihazların kaydı</a:t>
            </a:r>
            <a:endParaRPr lang="tr-TR" dirty="0"/>
          </a:p>
        </p:txBody>
      </p:sp>
      <p:sp>
        <p:nvSpPr>
          <p:cNvPr id="3" name="İçerik Yer Tutucusu 2"/>
          <p:cNvSpPr>
            <a:spLocks noGrp="1"/>
          </p:cNvSpPr>
          <p:nvPr>
            <p:ph idx="1"/>
          </p:nvPr>
        </p:nvSpPr>
        <p:spPr>
          <a:xfrm>
            <a:off x="4387610" y="803186"/>
            <a:ext cx="7514103" cy="6054814"/>
          </a:xfrm>
        </p:spPr>
        <p:txBody>
          <a:bodyPr>
            <a:normAutofit fontScale="70000" lnSpcReduction="20000"/>
          </a:bodyPr>
          <a:lstStyle/>
          <a:p>
            <a:r>
              <a:rPr lang="tr-TR" b="1" dirty="0"/>
              <a:t>Cihazla ilgili bilgiler </a:t>
            </a:r>
            <a:endParaRPr lang="tr-TR" dirty="0"/>
          </a:p>
          <a:p>
            <a:pPr lvl="1">
              <a:buFont typeface="Wingdings" panose="05000000000000000000" pitchFamily="2" charset="2"/>
              <a:buChar char="Ø"/>
            </a:pPr>
            <a:r>
              <a:rPr lang="tr-TR" dirty="0"/>
              <a:t>Temel UDI-DI, </a:t>
            </a:r>
          </a:p>
          <a:p>
            <a:pPr lvl="1">
              <a:buFont typeface="Wingdings" panose="05000000000000000000" pitchFamily="2" charset="2"/>
              <a:buChar char="Ø"/>
            </a:pPr>
            <a:r>
              <a:rPr lang="tr-TR" dirty="0"/>
              <a:t>sertifikanın tipi, numarası ve bitiş tarihi, bu onaylanmış kuruluşun adı veya kimlik numarası ile sertifikada yer alan ve onaylanmış kuruluşlara ve sertifikalara ilişkin elektronik sisteme onaylanmış kuruluş tarafından girilen bilgilere yönelik bağlantı, </a:t>
            </a:r>
          </a:p>
          <a:p>
            <a:pPr lvl="1">
              <a:buFont typeface="Wingdings" panose="05000000000000000000" pitchFamily="2" charset="2"/>
              <a:buChar char="Ø"/>
            </a:pPr>
            <a:r>
              <a:rPr lang="tr-TR" dirty="0"/>
              <a:t>Cihazın piyasaya arz edileceği veya arz edilmiş olduğu Türkiye / AB üyesi ülkeler, </a:t>
            </a:r>
          </a:p>
          <a:p>
            <a:pPr lvl="1">
              <a:buFont typeface="Wingdings" panose="05000000000000000000" pitchFamily="2" charset="2"/>
              <a:buChar char="Ø"/>
            </a:pPr>
            <a:r>
              <a:rPr lang="tr-TR" dirty="0"/>
              <a:t>Sınıf </a:t>
            </a:r>
            <a:r>
              <a:rPr lang="tr-TR" dirty="0" err="1"/>
              <a:t>IIa</a:t>
            </a:r>
            <a:r>
              <a:rPr lang="tr-TR" dirty="0"/>
              <a:t>, sınıf </a:t>
            </a:r>
            <a:r>
              <a:rPr lang="tr-TR" dirty="0" err="1"/>
              <a:t>IIb</a:t>
            </a:r>
            <a:r>
              <a:rPr lang="tr-TR" dirty="0"/>
              <a:t> veya sınıf III cihazlar söz konusu olduğunda; cihazın bulundurulduğu veya bulundurulacağı Türkiye / AB üyesi ülkeler, </a:t>
            </a:r>
          </a:p>
          <a:p>
            <a:pPr lvl="1">
              <a:buFont typeface="Wingdings" panose="05000000000000000000" pitchFamily="2" charset="2"/>
              <a:buChar char="Ø"/>
            </a:pPr>
            <a:r>
              <a:rPr lang="tr-TR" dirty="0"/>
              <a:t>Cihazın risk sınıfı, </a:t>
            </a:r>
          </a:p>
          <a:p>
            <a:pPr lvl="1">
              <a:buFont typeface="Wingdings" panose="05000000000000000000" pitchFamily="2" charset="2"/>
              <a:buChar char="Ø"/>
            </a:pPr>
            <a:r>
              <a:rPr lang="tr-TR" dirty="0"/>
              <a:t>Yeniden işlenmiş tek kullanımlık cihaz (evet/hayır), </a:t>
            </a:r>
          </a:p>
          <a:p>
            <a:pPr lvl="1">
              <a:buFont typeface="Wingdings" panose="05000000000000000000" pitchFamily="2" charset="2"/>
              <a:buChar char="Ø"/>
            </a:pPr>
            <a:r>
              <a:rPr lang="tr-TR" dirty="0"/>
              <a:t>Ayrı olarak kullanıldığı takdirde tıbbi ürün olarak kabul edilebilen bir maddenin mevcudiyeti ve bu maddenin adı, </a:t>
            </a:r>
          </a:p>
          <a:p>
            <a:pPr lvl="1">
              <a:buFont typeface="Wingdings" panose="05000000000000000000" pitchFamily="2" charset="2"/>
              <a:buChar char="Ø"/>
            </a:pPr>
            <a:r>
              <a:rPr lang="tr-TR" dirty="0"/>
              <a:t>Ayrı olarak kullanıldığında insan kanından veya insan plazmasından elde edilen bir tıbbi ürün olarak kabul edilebilen bir maddenin mevcudiyeti ve bu maddenin adı, </a:t>
            </a:r>
          </a:p>
          <a:p>
            <a:pPr lvl="1">
              <a:buFont typeface="Wingdings" panose="05000000000000000000" pitchFamily="2" charset="2"/>
              <a:buChar char="Ø"/>
            </a:pPr>
            <a:r>
              <a:rPr lang="tr-TR" dirty="0"/>
              <a:t>İnsan kaynaklı dokuların veya hücrelerin ya da türevlerinin mevcudiyeti (evet/hayır), </a:t>
            </a:r>
          </a:p>
          <a:p>
            <a:pPr lvl="1">
              <a:buFont typeface="Wingdings" panose="05000000000000000000" pitchFamily="2" charset="2"/>
              <a:buChar char="Ø"/>
            </a:pPr>
            <a:r>
              <a:rPr lang="tr-TR" dirty="0"/>
              <a:t>Hayvan Kaynaklı Dokular Kullanılarak İmal Edilen Tıbbi Cihazlara Dair Yönetmelikte atıfta bulunulduğu şekilde, hayvan kaynaklı dokuların veya hücrelerin ya da türevlerinin mevcudiyeti (evet/hayır), </a:t>
            </a:r>
          </a:p>
          <a:p>
            <a:pPr lvl="1">
              <a:buFont typeface="Wingdings" panose="05000000000000000000" pitchFamily="2" charset="2"/>
              <a:buChar char="Ø"/>
            </a:pPr>
            <a:r>
              <a:rPr lang="tr-TR" dirty="0"/>
              <a:t>Uygulanabildiği hallerde, cihazla ilgili olarak yürütülen klinik araştırma veya araştırmalara özgü tek bir kimlik numarasına veya klinik araştırmalara yönelik elektronik sistemdeki klinik araştırma kaydına bir bağlantı, </a:t>
            </a:r>
          </a:p>
          <a:p>
            <a:pPr lvl="1">
              <a:buFont typeface="Wingdings" panose="05000000000000000000" pitchFamily="2" charset="2"/>
              <a:buChar char="Ø"/>
            </a:pPr>
            <a:r>
              <a:rPr lang="tr-TR" dirty="0"/>
              <a:t>Ek </a:t>
            </a:r>
            <a:r>
              <a:rPr lang="tr-TR" dirty="0" err="1"/>
              <a:t>XVI’da</a:t>
            </a:r>
            <a:r>
              <a:rPr lang="tr-TR" dirty="0"/>
              <a:t> listelenen cihazlar söz konusu olduğunda, cihazın kullanım amacının tıbbi bir amaç dışında olduğuna ilişkin açıklama, </a:t>
            </a:r>
          </a:p>
          <a:p>
            <a:pPr lvl="1">
              <a:buFont typeface="Wingdings" panose="05000000000000000000" pitchFamily="2" charset="2"/>
              <a:buChar char="Ø"/>
            </a:pPr>
            <a:r>
              <a:rPr lang="tr-TR" dirty="0"/>
              <a:t>başka bir tüzel veya gerçek kişi tarafından tasarlanan ve imal edilen cihazlar söz konusu olduğunda, ilgili tüzel veya gerçek kişinin adı, adresi ve iletişim bilgileri, </a:t>
            </a:r>
          </a:p>
          <a:p>
            <a:pPr lvl="1">
              <a:buFont typeface="Wingdings" panose="05000000000000000000" pitchFamily="2" charset="2"/>
              <a:buChar char="Ø"/>
            </a:pPr>
            <a:r>
              <a:rPr lang="tr-TR" dirty="0"/>
              <a:t>Sınıf III veya </a:t>
            </a:r>
            <a:r>
              <a:rPr lang="tr-TR" dirty="0" err="1"/>
              <a:t>implante</a:t>
            </a:r>
            <a:r>
              <a:rPr lang="tr-TR" dirty="0"/>
              <a:t> edilebilir cihazlar söz konusu olduğunda, SSCP</a:t>
            </a:r>
          </a:p>
          <a:p>
            <a:pPr lvl="1">
              <a:buFont typeface="Wingdings" panose="05000000000000000000" pitchFamily="2" charset="2"/>
              <a:buChar char="Ø"/>
            </a:pPr>
            <a:r>
              <a:rPr lang="tr-TR" dirty="0"/>
              <a:t>Cihazın durumu (piyasada/ artık piyasaya arz edilmiyor/ geri çağrılmış/ saha güvenliği düzeltici faaliyeti başlatılmış). </a:t>
            </a:r>
          </a:p>
        </p:txBody>
      </p:sp>
      <p:sp>
        <p:nvSpPr>
          <p:cNvPr id="5" name="6-Noktalı Yıldız 4"/>
          <p:cNvSpPr/>
          <p:nvPr/>
        </p:nvSpPr>
        <p:spPr>
          <a:xfrm>
            <a:off x="8752113" y="161595"/>
            <a:ext cx="1288986" cy="1283181"/>
          </a:xfrm>
          <a:prstGeom prst="star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1400" dirty="0"/>
              <a:t>Ek VI</a:t>
            </a:r>
          </a:p>
          <a:p>
            <a:pPr algn="ctr"/>
            <a:r>
              <a:rPr lang="tr-TR" sz="1400" dirty="0"/>
              <a:t>Kısım A</a:t>
            </a:r>
          </a:p>
        </p:txBody>
      </p:sp>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5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30 – İktisadi işletmecilerin kaydına ilişkin elektronik sistem</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47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30</a:t>
            </a:r>
            <a:br>
              <a:rPr lang="tr-TR" dirty="0"/>
            </a:br>
            <a:r>
              <a:rPr lang="tr-TR" dirty="0"/>
              <a:t>İktisadi işletmecilerin kaydına ilişkin elektronik sistem</a:t>
            </a:r>
          </a:p>
        </p:txBody>
      </p:sp>
      <p:sp>
        <p:nvSpPr>
          <p:cNvPr id="3" name="İçerik Yer Tutucusu 2"/>
          <p:cNvSpPr>
            <a:spLocks noGrp="1"/>
          </p:cNvSpPr>
          <p:nvPr>
            <p:ph idx="1"/>
          </p:nvPr>
        </p:nvSpPr>
        <p:spPr>
          <a:xfrm>
            <a:off x="5161989" y="803186"/>
            <a:ext cx="6281873" cy="5248622"/>
          </a:xfrm>
        </p:spPr>
        <p:txBody>
          <a:bodyPr/>
          <a:lstStyle/>
          <a:p>
            <a:r>
              <a:rPr lang="tr-TR" dirty="0"/>
              <a:t>İktisadi işletmeci türü </a:t>
            </a:r>
          </a:p>
          <a:p>
            <a:pPr lvl="1">
              <a:buFont typeface="Wingdings" panose="05000000000000000000" pitchFamily="2" charset="2"/>
              <a:buChar char="Ø"/>
            </a:pPr>
            <a:r>
              <a:rPr lang="tr-TR" dirty="0"/>
              <a:t>İmalatçı / yetkili temsilci / ithalatçı</a:t>
            </a:r>
          </a:p>
          <a:p>
            <a:r>
              <a:rPr lang="tr-TR" dirty="0"/>
              <a:t>İktisadi işletmecinin adı, adresi, iletişim bilgileri</a:t>
            </a:r>
          </a:p>
          <a:p>
            <a:r>
              <a:rPr lang="tr-TR" dirty="0"/>
              <a:t>Mevzuata uyum sorumlusu adı, adresi, iletişim bilgileri</a:t>
            </a:r>
          </a:p>
        </p:txBody>
      </p:sp>
      <p:sp>
        <p:nvSpPr>
          <p:cNvPr id="4" name="6-Noktalı Yıldız 3"/>
          <p:cNvSpPr/>
          <p:nvPr/>
        </p:nvSpPr>
        <p:spPr>
          <a:xfrm>
            <a:off x="7267702" y="803186"/>
            <a:ext cx="1460847" cy="1667435"/>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dirty="0"/>
              <a:t>Ek VI</a:t>
            </a:r>
          </a:p>
          <a:p>
            <a:pPr algn="ctr"/>
            <a:r>
              <a:rPr lang="tr-TR" sz="1600" dirty="0"/>
              <a:t>Kısım A Md 1</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80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30</a:t>
            </a:r>
            <a:br>
              <a:rPr lang="tr-TR" dirty="0"/>
            </a:br>
            <a:r>
              <a:rPr lang="tr-TR" dirty="0"/>
              <a:t>İktisadi işletmecilerin kaydına ilişkin elektronik sistem</a:t>
            </a:r>
          </a:p>
        </p:txBody>
      </p:sp>
      <p:sp>
        <p:nvSpPr>
          <p:cNvPr id="3" name="İçerik Yer Tutucusu 2"/>
          <p:cNvSpPr>
            <a:spLocks noGrp="1"/>
          </p:cNvSpPr>
          <p:nvPr>
            <p:ph idx="1"/>
          </p:nvPr>
        </p:nvSpPr>
        <p:spPr>
          <a:xfrm>
            <a:off x="5161989" y="803186"/>
            <a:ext cx="6281873" cy="5248622"/>
          </a:xfrm>
        </p:spPr>
        <p:txBody>
          <a:bodyPr/>
          <a:lstStyle/>
          <a:p>
            <a:r>
              <a:rPr lang="tr-TR" dirty="0"/>
              <a:t>İthalatçı</a:t>
            </a:r>
          </a:p>
          <a:p>
            <a:pPr lvl="1">
              <a:buFont typeface="Wingdings" panose="05000000000000000000" pitchFamily="2" charset="2"/>
              <a:buChar char="Ø"/>
            </a:pPr>
            <a:r>
              <a:rPr lang="tr-TR" dirty="0"/>
              <a:t>Piyasaya arzından itibaren 2 hafta içerisinde</a:t>
            </a:r>
          </a:p>
          <a:p>
            <a:pPr lvl="1">
              <a:buFont typeface="Wingdings" panose="05000000000000000000" pitchFamily="2" charset="2"/>
              <a:buChar char="Ø"/>
            </a:pPr>
            <a:r>
              <a:rPr lang="tr-TR" dirty="0"/>
              <a:t>İmalatçı / yetkili temsilci bilgilerini doğrular.</a:t>
            </a:r>
          </a:p>
          <a:p>
            <a:pPr lvl="1">
              <a:buFont typeface="Wingdings" panose="05000000000000000000" pitchFamily="2" charset="2"/>
              <a:buChar char="Ø"/>
            </a:pPr>
            <a:r>
              <a:rPr lang="tr-TR" dirty="0"/>
              <a:t>İlgili girişe kendi bilgilerini ekler.</a:t>
            </a:r>
          </a:p>
        </p:txBody>
      </p:sp>
      <p:sp>
        <p:nvSpPr>
          <p:cNvPr id="4" name="6-Noktalı Yıldız 3"/>
          <p:cNvSpPr/>
          <p:nvPr/>
        </p:nvSpPr>
        <p:spPr>
          <a:xfrm>
            <a:off x="7267702" y="803186"/>
            <a:ext cx="1460847" cy="1667435"/>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dirty="0"/>
              <a:t>Ek VI</a:t>
            </a:r>
          </a:p>
          <a:p>
            <a:pPr algn="ctr"/>
            <a:r>
              <a:rPr lang="tr-TR" sz="1600" dirty="0"/>
              <a:t>Kısım A Md 1</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1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31 – İmalatçıların, yetkili temsilcilerin ve ithalatçıların kaydı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9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31</a:t>
            </a:r>
            <a:br>
              <a:rPr lang="tr-TR" dirty="0"/>
            </a:br>
            <a:r>
              <a:rPr lang="tr-TR" dirty="0"/>
              <a:t>İmalatçıların, yetkili temsilcilerin ve ithalatçıların kaydı</a:t>
            </a:r>
          </a:p>
        </p:txBody>
      </p:sp>
      <p:sp>
        <p:nvSpPr>
          <p:cNvPr id="3" name="İçerik Yer Tutucusu 2"/>
          <p:cNvSpPr>
            <a:spLocks noGrp="1"/>
          </p:cNvSpPr>
          <p:nvPr>
            <p:ph idx="1"/>
          </p:nvPr>
        </p:nvSpPr>
        <p:spPr>
          <a:xfrm>
            <a:off x="4683020" y="953835"/>
            <a:ext cx="6202694" cy="5248622"/>
          </a:xfrm>
        </p:spPr>
        <p:txBody>
          <a:bodyPr/>
          <a:lstStyle/>
          <a:p>
            <a:r>
              <a:rPr lang="tr-TR" dirty="0"/>
              <a:t>İktisadi işletmecinin adı, adresi, iletişim bilgileri</a:t>
            </a:r>
          </a:p>
          <a:p>
            <a:r>
              <a:rPr lang="tr-TR" dirty="0"/>
              <a:t>Mevzuata uyum sorumlusu adı, adresi, iletişim bilgileri</a:t>
            </a:r>
          </a:p>
          <a:p>
            <a:pPr marL="0" indent="0">
              <a:buNone/>
            </a:pPr>
            <a:r>
              <a:rPr lang="tr-TR" dirty="0"/>
              <a:t>	Değişiklikler </a:t>
            </a:r>
            <a:r>
              <a:rPr lang="tr-TR" b="1" dirty="0">
                <a:solidFill>
                  <a:schemeClr val="accent1"/>
                </a:solidFill>
              </a:rPr>
              <a:t>1 hafta </a:t>
            </a:r>
            <a:r>
              <a:rPr lang="tr-TR" dirty="0"/>
              <a:t>içinde sisteme girilir</a:t>
            </a:r>
          </a:p>
          <a:p>
            <a:pPr marL="0" indent="0">
              <a:buNone/>
            </a:pPr>
            <a:r>
              <a:rPr lang="tr-TR" dirty="0"/>
              <a:t>	İlk girişten sonraki </a:t>
            </a:r>
            <a:r>
              <a:rPr lang="tr-TR" b="1" dirty="0">
                <a:solidFill>
                  <a:schemeClr val="accent1"/>
                </a:solidFill>
              </a:rPr>
              <a:t>1 yıl içinde </a:t>
            </a:r>
            <a:r>
              <a:rPr lang="tr-TR" dirty="0"/>
              <a:t>ve sonraki her </a:t>
            </a:r>
            <a:r>
              <a:rPr lang="tr-TR" b="1" dirty="0">
                <a:solidFill>
                  <a:schemeClr val="accent1"/>
                </a:solidFill>
              </a:rPr>
              <a:t>2 	yılda bir </a:t>
            </a:r>
            <a:r>
              <a:rPr lang="tr-TR" dirty="0"/>
              <a:t> bilgileri teyit eder. </a:t>
            </a:r>
          </a:p>
          <a:p>
            <a:r>
              <a:rPr lang="tr-TR" dirty="0"/>
              <a:t>OK başvuru öncesi sisteme girilir.</a:t>
            </a:r>
          </a:p>
          <a:p>
            <a:r>
              <a:rPr lang="tr-TR" dirty="0"/>
              <a:t>Kurum bilgileri doğrular ve </a:t>
            </a:r>
            <a:r>
              <a:rPr lang="tr-TR" b="1" dirty="0"/>
              <a:t>SRN</a:t>
            </a:r>
            <a:r>
              <a:rPr lang="tr-TR" dirty="0"/>
              <a:t> verir – EUDAMED</a:t>
            </a:r>
          </a:p>
          <a:p>
            <a:endParaRPr lang="tr-TR" dirty="0"/>
          </a:p>
          <a:p>
            <a:endParaRPr lang="tr-TR" dirty="0"/>
          </a:p>
        </p:txBody>
      </p:sp>
      <p:sp>
        <p:nvSpPr>
          <p:cNvPr id="5" name="Yuvarlatılmış Dikdörtgen 4"/>
          <p:cNvSpPr/>
          <p:nvPr/>
        </p:nvSpPr>
        <p:spPr>
          <a:xfrm>
            <a:off x="10885714" y="1494972"/>
            <a:ext cx="1117600" cy="8549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400" dirty="0"/>
              <a:t>Kamuya açık bilgiler </a:t>
            </a:r>
            <a:r>
              <a:rPr lang="tr-TR" dirty="0"/>
              <a:t>!!</a:t>
            </a:r>
          </a:p>
        </p:txBody>
      </p:sp>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4" name="Yıldız: 6 Nokta 3">
            <a:extLst>
              <a:ext uri="{FF2B5EF4-FFF2-40B4-BE49-F238E27FC236}">
                <a16:creationId xmlns:a16="http://schemas.microsoft.com/office/drawing/2014/main" id="{D974B9A0-5D2F-B824-D51A-940CEE601904}"/>
              </a:ext>
            </a:extLst>
          </p:cNvPr>
          <p:cNvSpPr/>
          <p:nvPr/>
        </p:nvSpPr>
        <p:spPr>
          <a:xfrm>
            <a:off x="6299200" y="333829"/>
            <a:ext cx="1161143" cy="1161143"/>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solidFill>
                  <a:schemeClr val="tx1"/>
                </a:solidFill>
              </a:rPr>
              <a:t>Ek VI Kısım A</a:t>
            </a:r>
          </a:p>
        </p:txBody>
      </p:sp>
    </p:spTree>
    <p:extLst>
      <p:ext uri="{BB962C8B-B14F-4D97-AF65-F5344CB8AC3E}">
        <p14:creationId xmlns:p14="http://schemas.microsoft.com/office/powerpoint/2010/main" val="42181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İkinci Bölüm</a:t>
            </a:r>
            <a:br>
              <a:rPr lang="tr-TR" dirty="0"/>
            </a:br>
            <a:r>
              <a:rPr lang="tr-TR" sz="3100" dirty="0"/>
              <a:t>Güvenlilik ve Klinik Performans Özeti</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32– Güvenlilik ve Klinik Performans Özeti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6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Madde 25 </a:t>
            </a:r>
            <a:br>
              <a:rPr lang="tr-TR" sz="3600" dirty="0"/>
            </a:br>
            <a:r>
              <a:rPr lang="tr-TR" sz="3600" dirty="0"/>
              <a:t>Tedarik zinciri içinde tanımlama</a:t>
            </a:r>
          </a:p>
        </p:txBody>
      </p:sp>
      <p:sp>
        <p:nvSpPr>
          <p:cNvPr id="3" name="İçerik Yer Tutucusu 2"/>
          <p:cNvSpPr>
            <a:spLocks noGrp="1"/>
          </p:cNvSpPr>
          <p:nvPr>
            <p:ph idx="1"/>
          </p:nvPr>
        </p:nvSpPr>
        <p:spPr>
          <a:xfrm>
            <a:off x="5118447" y="803186"/>
            <a:ext cx="6281873" cy="1891352"/>
          </a:xfrm>
        </p:spPr>
        <p:txBody>
          <a:bodyPr/>
          <a:lstStyle/>
          <a:p>
            <a:r>
              <a:rPr lang="tr-TR" dirty="0"/>
              <a:t>İZLENEBİLİRLİK</a:t>
            </a:r>
          </a:p>
          <a:p>
            <a:pPr marL="0" indent="0">
              <a:buNone/>
            </a:pPr>
            <a:endParaRPr lang="tr-TR" dirty="0"/>
          </a:p>
          <a:p>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Akış Çizelgesi: Bağlayıcı 4"/>
          <p:cNvSpPr/>
          <p:nvPr/>
        </p:nvSpPr>
        <p:spPr>
          <a:xfrm>
            <a:off x="4746172" y="5123543"/>
            <a:ext cx="2002972" cy="152400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Dağıtıcı</a:t>
            </a:r>
          </a:p>
          <a:p>
            <a:pPr algn="ctr"/>
            <a:r>
              <a:rPr lang="tr-TR" dirty="0"/>
              <a:t>İthalatçı</a:t>
            </a:r>
          </a:p>
        </p:txBody>
      </p:sp>
      <p:sp>
        <p:nvSpPr>
          <p:cNvPr id="6" name="Sağ Ok 5"/>
          <p:cNvSpPr/>
          <p:nvPr/>
        </p:nvSpPr>
        <p:spPr>
          <a:xfrm>
            <a:off x="7084681" y="6051808"/>
            <a:ext cx="1016000" cy="4209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7" name="Akış Çizelgesi: Bağlayıcı 6"/>
          <p:cNvSpPr/>
          <p:nvPr/>
        </p:nvSpPr>
        <p:spPr>
          <a:xfrm>
            <a:off x="8323518" y="5123543"/>
            <a:ext cx="2002972" cy="1524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İmalatçı</a:t>
            </a:r>
          </a:p>
          <a:p>
            <a:pPr algn="ctr"/>
            <a:r>
              <a:rPr lang="tr-TR" dirty="0"/>
              <a:t>Yetkili temsilci</a:t>
            </a:r>
          </a:p>
        </p:txBody>
      </p:sp>
      <p:sp>
        <p:nvSpPr>
          <p:cNvPr id="8" name="Sol Ok 7"/>
          <p:cNvSpPr/>
          <p:nvPr/>
        </p:nvSpPr>
        <p:spPr>
          <a:xfrm>
            <a:off x="6971981" y="5464628"/>
            <a:ext cx="1016000" cy="42091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pic>
        <p:nvPicPr>
          <p:cNvPr id="9" name="Resim 8"/>
          <p:cNvPicPr>
            <a:picLocks noChangeAspect="1"/>
          </p:cNvPicPr>
          <p:nvPr/>
        </p:nvPicPr>
        <p:blipFill rotWithShape="1">
          <a:blip r:embed="rId4"/>
          <a:srcRect t="8166" b="8526"/>
          <a:stretch/>
        </p:blipFill>
        <p:spPr>
          <a:xfrm>
            <a:off x="4756542" y="2149095"/>
            <a:ext cx="7435458" cy="2591626"/>
          </a:xfrm>
          <a:prstGeom prst="rect">
            <a:avLst/>
          </a:prstGeom>
        </p:spPr>
      </p:pic>
    </p:spTree>
    <p:extLst>
      <p:ext uri="{BB962C8B-B14F-4D97-AF65-F5344CB8AC3E}">
        <p14:creationId xmlns:p14="http://schemas.microsoft.com/office/powerpoint/2010/main" val="918222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32</a:t>
            </a:r>
            <a:br>
              <a:rPr lang="tr-TR" dirty="0"/>
            </a:br>
            <a:r>
              <a:rPr lang="tr-TR" dirty="0"/>
              <a:t>Güvenlilik ve klinik performans özeti</a:t>
            </a:r>
          </a:p>
        </p:txBody>
      </p:sp>
      <p:sp>
        <p:nvSpPr>
          <p:cNvPr id="3" name="İçerik Yer Tutucusu 2"/>
          <p:cNvSpPr>
            <a:spLocks noGrp="1"/>
          </p:cNvSpPr>
          <p:nvPr>
            <p:ph idx="1"/>
          </p:nvPr>
        </p:nvSpPr>
        <p:spPr>
          <a:xfrm>
            <a:off x="4523363" y="1485130"/>
            <a:ext cx="4402923" cy="5248622"/>
          </a:xfrm>
        </p:spPr>
        <p:txBody>
          <a:bodyPr/>
          <a:lstStyle/>
          <a:p>
            <a:r>
              <a:rPr lang="tr-TR" dirty="0" err="1"/>
              <a:t>İmplante</a:t>
            </a:r>
            <a:r>
              <a:rPr lang="tr-TR" dirty="0"/>
              <a:t> edilebilir ve sınıf III cihazlar</a:t>
            </a:r>
          </a:p>
          <a:p>
            <a:r>
              <a:rPr lang="tr-TR" dirty="0"/>
              <a:t>Hedeflenen kullanıcı</a:t>
            </a:r>
          </a:p>
          <a:p>
            <a:pPr lvl="1">
              <a:buFont typeface="Wingdings" panose="05000000000000000000" pitchFamily="2" charset="2"/>
              <a:buChar char="Ø"/>
            </a:pPr>
            <a:r>
              <a:rPr lang="tr-TR" dirty="0"/>
              <a:t>Hasta için daha basit !!</a:t>
            </a:r>
          </a:p>
          <a:p>
            <a:r>
              <a:rPr lang="tr-TR" dirty="0"/>
              <a:t>Anlaşılır</a:t>
            </a:r>
          </a:p>
          <a:p>
            <a:pPr lvl="1">
              <a:buFont typeface="Wingdings" panose="05000000000000000000" pitchFamily="2" charset="2"/>
              <a:buChar char="Ø"/>
            </a:pPr>
            <a:r>
              <a:rPr lang="tr-TR" dirty="0"/>
              <a:t>Okunabilirlik testi !</a:t>
            </a:r>
          </a:p>
          <a:p>
            <a:pPr lvl="1">
              <a:buFont typeface="Wingdings" panose="05000000000000000000" pitchFamily="2" charset="2"/>
              <a:buChar char="Ø"/>
            </a:pPr>
            <a:r>
              <a:rPr lang="tr-TR" dirty="0"/>
              <a:t>Yazı tipi, boyut, format</a:t>
            </a:r>
          </a:p>
          <a:p>
            <a:r>
              <a:rPr lang="tr-TR" dirty="0"/>
              <a:t>EUDAMED – kamuya açık</a:t>
            </a:r>
          </a:p>
          <a:p>
            <a:r>
              <a:rPr lang="tr-TR" dirty="0"/>
              <a:t>Taslak SSCP – OK </a:t>
            </a:r>
            <a:r>
              <a:rPr lang="tr-TR" dirty="0" err="1"/>
              <a:t>validasyonu</a:t>
            </a:r>
            <a:r>
              <a:rPr lang="tr-TR" dirty="0"/>
              <a:t>- EUDAMED</a:t>
            </a:r>
          </a:p>
          <a:p>
            <a:r>
              <a:rPr lang="tr-TR" dirty="0"/>
              <a:t>SSCP erişim: Etiket / KK</a:t>
            </a:r>
          </a:p>
          <a:p>
            <a:endParaRPr lang="tr-TR" dirty="0"/>
          </a:p>
        </p:txBody>
      </p:sp>
      <p:pic>
        <p:nvPicPr>
          <p:cNvPr id="4" name="Resim 3"/>
          <p:cNvPicPr>
            <a:picLocks noChangeAspect="1"/>
          </p:cNvPicPr>
          <p:nvPr/>
        </p:nvPicPr>
        <p:blipFill>
          <a:blip r:embed="rId3"/>
          <a:stretch>
            <a:fillRect/>
          </a:stretch>
        </p:blipFill>
        <p:spPr>
          <a:xfrm>
            <a:off x="8865333" y="2349925"/>
            <a:ext cx="3326667" cy="3455789"/>
          </a:xfrm>
          <a:prstGeom prst="rect">
            <a:avLst/>
          </a:prstGeom>
        </p:spPr>
      </p:pic>
      <p:sp>
        <p:nvSpPr>
          <p:cNvPr id="5" name="Tek Köşesi Kesik Dikdörtgen 4"/>
          <p:cNvSpPr/>
          <p:nvPr/>
        </p:nvSpPr>
        <p:spPr>
          <a:xfrm>
            <a:off x="7460342" y="360500"/>
            <a:ext cx="2090057" cy="885372"/>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600" dirty="0"/>
              <a:t>Ismarlama cihazlar</a:t>
            </a:r>
          </a:p>
          <a:p>
            <a:pPr algn="ctr"/>
            <a:r>
              <a:rPr lang="tr-TR" sz="1600" dirty="0"/>
              <a:t>Araştırma cihazları</a:t>
            </a:r>
          </a:p>
          <a:p>
            <a:pPr algn="ctr"/>
            <a:r>
              <a:rPr lang="tr-TR" sz="1600" b="1" dirty="0"/>
              <a:t>HARİÇ</a:t>
            </a:r>
          </a:p>
        </p:txBody>
      </p:sp>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7" name="Yıldız: 6 Nokta 6">
            <a:extLst>
              <a:ext uri="{FF2B5EF4-FFF2-40B4-BE49-F238E27FC236}">
                <a16:creationId xmlns:a16="http://schemas.microsoft.com/office/drawing/2014/main" id="{BAF87168-AD81-E580-BF7E-C8A9960A8672}"/>
              </a:ext>
            </a:extLst>
          </p:cNvPr>
          <p:cNvSpPr/>
          <p:nvPr/>
        </p:nvSpPr>
        <p:spPr>
          <a:xfrm>
            <a:off x="9782629" y="928914"/>
            <a:ext cx="899885" cy="1175657"/>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800" b="0" i="0" u="none" strike="noStrike" baseline="0" dirty="0">
                <a:solidFill>
                  <a:srgbClr val="000000"/>
                </a:solidFill>
                <a:latin typeface="Times New Roman" panose="02020603050405020304" pitchFamily="18" charset="0"/>
              </a:rPr>
              <a:t>Ek XIV</a:t>
            </a:r>
            <a:endParaRPr lang="tr-TR" dirty="0"/>
          </a:p>
        </p:txBody>
      </p:sp>
    </p:spTree>
    <p:extLst>
      <p:ext uri="{BB962C8B-B14F-4D97-AF65-F5344CB8AC3E}">
        <p14:creationId xmlns:p14="http://schemas.microsoft.com/office/powerpoint/2010/main" val="402860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32</a:t>
            </a:r>
            <a:br>
              <a:rPr lang="tr-TR" dirty="0"/>
            </a:br>
            <a:r>
              <a:rPr lang="tr-TR" dirty="0"/>
              <a:t>Güvenlilik ve klinik performans özeti</a:t>
            </a:r>
          </a:p>
        </p:txBody>
      </p:sp>
      <p:sp>
        <p:nvSpPr>
          <p:cNvPr id="3" name="İçerik Yer Tutucusu 2"/>
          <p:cNvSpPr>
            <a:spLocks noGrp="1"/>
          </p:cNvSpPr>
          <p:nvPr>
            <p:ph idx="1"/>
          </p:nvPr>
        </p:nvSpPr>
        <p:spPr/>
        <p:txBody>
          <a:bodyPr/>
          <a:lstStyle/>
          <a:p>
            <a:r>
              <a:rPr lang="tr-TR" dirty="0"/>
              <a:t>Temel UDI-DI</a:t>
            </a:r>
          </a:p>
          <a:p>
            <a:r>
              <a:rPr lang="tr-TR" dirty="0"/>
              <a:t>SRN</a:t>
            </a:r>
          </a:p>
          <a:p>
            <a:endParaRPr lang="tr-TR" dirty="0"/>
          </a:p>
        </p:txBody>
      </p:sp>
      <p:pic>
        <p:nvPicPr>
          <p:cNvPr id="4" name="İçerik Yer Tutucusu 3"/>
          <p:cNvPicPr>
            <a:picLocks noChangeAspect="1"/>
          </p:cNvPicPr>
          <p:nvPr/>
        </p:nvPicPr>
        <p:blipFill rotWithShape="1">
          <a:blip r:embed="rId2"/>
          <a:srcRect l="35785"/>
          <a:stretch/>
        </p:blipFill>
        <p:spPr>
          <a:xfrm>
            <a:off x="4727032" y="803186"/>
            <a:ext cx="7064702" cy="4985146"/>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Yıldız: 6 Nokta 5">
            <a:extLst>
              <a:ext uri="{FF2B5EF4-FFF2-40B4-BE49-F238E27FC236}">
                <a16:creationId xmlns:a16="http://schemas.microsoft.com/office/drawing/2014/main" id="{171AF5F2-4CFF-BDEE-9CC0-37E887A0E40C}"/>
              </a:ext>
            </a:extLst>
          </p:cNvPr>
          <p:cNvSpPr/>
          <p:nvPr/>
        </p:nvSpPr>
        <p:spPr>
          <a:xfrm>
            <a:off x="9622970" y="1248229"/>
            <a:ext cx="1175657" cy="72571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MDCG 2018-4</a:t>
            </a:r>
          </a:p>
        </p:txBody>
      </p:sp>
    </p:spTree>
    <p:extLst>
      <p:ext uri="{BB962C8B-B14F-4D97-AF65-F5344CB8AC3E}">
        <p14:creationId xmlns:p14="http://schemas.microsoft.com/office/powerpoint/2010/main" val="199315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32</a:t>
            </a:r>
            <a:br>
              <a:rPr lang="tr-TR" dirty="0"/>
            </a:br>
            <a:r>
              <a:rPr lang="tr-TR" dirty="0"/>
              <a:t>Güvenlilik ve klinik performans özeti</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4692270" y="927184"/>
            <a:ext cx="7134225" cy="5000625"/>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6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32</a:t>
            </a:r>
            <a:br>
              <a:rPr lang="tr-TR" dirty="0"/>
            </a:br>
            <a:r>
              <a:rPr lang="tr-TR" dirty="0"/>
              <a:t>Güvenlilik ve klinik performans özeti</a:t>
            </a:r>
          </a:p>
        </p:txBody>
      </p:sp>
      <p:sp>
        <p:nvSpPr>
          <p:cNvPr id="3" name="İçerik Yer Tutucusu 2"/>
          <p:cNvSpPr>
            <a:spLocks noGrp="1"/>
          </p:cNvSpPr>
          <p:nvPr>
            <p:ph idx="1"/>
          </p:nvPr>
        </p:nvSpPr>
        <p:spPr/>
        <p:txBody>
          <a:bodyPr/>
          <a:lstStyle/>
          <a:p>
            <a:r>
              <a:rPr lang="tr-TR" dirty="0"/>
              <a:t>Dil Gerekliliği</a:t>
            </a:r>
          </a:p>
          <a:p>
            <a:pPr lvl="1">
              <a:buFont typeface="Wingdings" panose="05000000000000000000" pitchFamily="2" charset="2"/>
              <a:buChar char="Ø"/>
            </a:pPr>
            <a:r>
              <a:rPr lang="tr-TR" dirty="0"/>
              <a:t>İngilizce </a:t>
            </a:r>
          </a:p>
          <a:p>
            <a:pPr lvl="1">
              <a:buFont typeface="Wingdings" panose="05000000000000000000" pitchFamily="2" charset="2"/>
              <a:buChar char="Ø"/>
            </a:pPr>
            <a:r>
              <a:rPr lang="tr-TR" dirty="0"/>
              <a:t>Cihazın arz edildiği piyasalara yönelik ilgili dillere çevrilir.</a:t>
            </a:r>
          </a:p>
          <a:p>
            <a:pPr lvl="1">
              <a:buFont typeface="Wingdings" panose="05000000000000000000" pitchFamily="2" charset="2"/>
              <a:buChar char="Ø"/>
            </a:pPr>
            <a:r>
              <a:rPr lang="tr-TR" dirty="0" err="1"/>
              <a:t>KYs</a:t>
            </a:r>
            <a:r>
              <a:rPr lang="tr-TR" dirty="0"/>
              <a:t> kapsamında çevirilerin doğrulaması</a:t>
            </a:r>
          </a:p>
          <a:p>
            <a:pPr lvl="1">
              <a:buFont typeface="Wingdings" panose="05000000000000000000" pitchFamily="2" charset="2"/>
              <a:buChar char="Ø"/>
            </a:pPr>
            <a:r>
              <a:rPr lang="tr-TR" b="1" dirty="0" err="1"/>
              <a:t>OK’nın</a:t>
            </a:r>
            <a:r>
              <a:rPr lang="tr-TR" b="1" dirty="0"/>
              <a:t> valide ettiği dil belirtilmelidir !!</a:t>
            </a:r>
          </a:p>
          <a:p>
            <a:pPr lvl="1">
              <a:buFont typeface="Wingdings" panose="05000000000000000000" pitchFamily="2" charset="2"/>
              <a:buChar char="Ø"/>
            </a:pPr>
            <a:r>
              <a:rPr lang="tr-TR" dirty="0"/>
              <a:t>Ana SSCP OK tarafından yüklendikten sonra çeviri</a:t>
            </a:r>
          </a:p>
          <a:p>
            <a:r>
              <a:rPr lang="tr-TR" dirty="0"/>
              <a:t>PDF yüklenmeli (arama fonksiyonu)</a:t>
            </a:r>
          </a:p>
          <a:p>
            <a:r>
              <a:rPr lang="tr-TR" dirty="0"/>
              <a:t>OK, sertifika ile birlikte yüklemeli</a:t>
            </a:r>
          </a:p>
          <a:p>
            <a:pPr lvl="1">
              <a:buFont typeface="Wingdings" panose="05000000000000000000" pitchFamily="2" charset="2"/>
              <a:buChar char="Ø"/>
            </a:pPr>
            <a:r>
              <a:rPr lang="tr-TR" dirty="0"/>
              <a:t>Valide edilmeyen SSCP olsa da </a:t>
            </a:r>
            <a:r>
              <a:rPr lang="tr-TR" dirty="0" err="1"/>
              <a:t>SSCPler</a:t>
            </a:r>
            <a:r>
              <a:rPr lang="tr-TR" dirty="0"/>
              <a:t> yüklenir</a:t>
            </a:r>
          </a:p>
          <a:p>
            <a:pPr lvl="1">
              <a:buFont typeface="Wingdings" panose="05000000000000000000" pitchFamily="2" charset="2"/>
              <a:buChar char="Ø"/>
            </a:pPr>
            <a:r>
              <a:rPr lang="tr-TR" dirty="0"/>
              <a:t>Çevrilenleri valide etmez – aldıktan 15 gün sonra yükler</a:t>
            </a:r>
          </a:p>
        </p:txBody>
      </p:sp>
      <p:sp>
        <p:nvSpPr>
          <p:cNvPr id="5" name="Dikdörtgen 4"/>
          <p:cNvSpPr/>
          <p:nvPr/>
        </p:nvSpPr>
        <p:spPr>
          <a:xfrm>
            <a:off x="849384" y="5841163"/>
            <a:ext cx="10842171" cy="646331"/>
          </a:xfrm>
          <a:prstGeom prst="rect">
            <a:avLst/>
          </a:prstGeom>
        </p:spPr>
        <p:txBody>
          <a:bodyPr wrap="square">
            <a:spAutoFit/>
          </a:bodyPr>
          <a:lstStyle/>
          <a:p>
            <a:r>
              <a:rPr lang="tr-TR" b="1" dirty="0"/>
              <a:t>İmalatçı, SSCP dokümanındaki revizyon geçmişinde, bu revizyonun OK tarafından geçerli kılınıp kılınmadığını belirtmelidir. </a:t>
            </a:r>
          </a:p>
        </p:txBody>
      </p:sp>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32</a:t>
            </a:r>
            <a:br>
              <a:rPr lang="tr-TR" dirty="0"/>
            </a:br>
            <a:r>
              <a:rPr lang="tr-TR" dirty="0"/>
              <a:t>Güvenlilik ve klinik performans özeti</a:t>
            </a:r>
          </a:p>
        </p:txBody>
      </p:sp>
      <p:sp>
        <p:nvSpPr>
          <p:cNvPr id="3" name="İçerik Yer Tutucusu 2"/>
          <p:cNvSpPr>
            <a:spLocks noGrp="1"/>
          </p:cNvSpPr>
          <p:nvPr>
            <p:ph idx="1"/>
          </p:nvPr>
        </p:nvSpPr>
        <p:spPr/>
        <p:txBody>
          <a:bodyPr/>
          <a:lstStyle/>
          <a:p>
            <a:r>
              <a:rPr lang="tr-TR" dirty="0"/>
              <a:t>Onaylanmış kuruluş </a:t>
            </a:r>
            <a:r>
              <a:rPr lang="tr-TR" dirty="0" err="1"/>
              <a:t>validasyon</a:t>
            </a:r>
            <a:r>
              <a:rPr lang="tr-TR" dirty="0"/>
              <a:t> süreci</a:t>
            </a:r>
          </a:p>
          <a:p>
            <a:pPr lvl="1">
              <a:buFont typeface="Wingdings" panose="05000000000000000000" pitchFamily="2" charset="2"/>
              <a:buChar char="Ø"/>
            </a:pPr>
            <a:r>
              <a:rPr lang="tr-TR" dirty="0"/>
              <a:t>TD deki en güncel dokümanlar mı?</a:t>
            </a:r>
          </a:p>
          <a:p>
            <a:pPr lvl="1">
              <a:buFont typeface="Wingdings" panose="05000000000000000000" pitchFamily="2" charset="2"/>
              <a:buChar char="Ø"/>
            </a:pPr>
            <a:r>
              <a:rPr lang="tr-TR" dirty="0"/>
              <a:t>Ek X + XI </a:t>
            </a:r>
            <a:r>
              <a:rPr lang="tr-TR" dirty="0">
                <a:sym typeface="Wingdings" panose="05000000000000000000" pitchFamily="2" charset="2"/>
              </a:rPr>
              <a:t> Ek X OK valide  eder</a:t>
            </a:r>
          </a:p>
          <a:p>
            <a:pPr lvl="1">
              <a:buFont typeface="Wingdings" panose="05000000000000000000" pitchFamily="2" charset="2"/>
              <a:buChar char="Ø"/>
            </a:pPr>
            <a:r>
              <a:rPr lang="tr-TR" dirty="0">
                <a:sym typeface="Wingdings" panose="05000000000000000000" pitchFamily="2" charset="2"/>
              </a:rPr>
              <a:t>Tek bir dilde </a:t>
            </a:r>
            <a:r>
              <a:rPr lang="tr-TR" dirty="0" err="1">
                <a:sym typeface="Wingdings" panose="05000000000000000000" pitchFamily="2" charset="2"/>
              </a:rPr>
              <a:t>validasyon</a:t>
            </a:r>
            <a:r>
              <a:rPr lang="tr-TR" dirty="0">
                <a:sym typeface="Wingdings" panose="05000000000000000000" pitchFamily="2" charset="2"/>
              </a:rPr>
              <a:t> – hangi dil ?</a:t>
            </a:r>
          </a:p>
          <a:p>
            <a:pPr lvl="1">
              <a:buFont typeface="Wingdings" panose="05000000000000000000" pitchFamily="2" charset="2"/>
              <a:buChar char="Ø"/>
            </a:pPr>
            <a:r>
              <a:rPr lang="tr-TR" dirty="0">
                <a:sym typeface="Wingdings" panose="05000000000000000000" pitchFamily="2" charset="2"/>
              </a:rPr>
              <a:t>Sınıf III ve iti bilinen teknolojiler hariç </a:t>
            </a:r>
            <a:r>
              <a:rPr lang="tr-TR" dirty="0" err="1">
                <a:sym typeface="Wingdings" panose="05000000000000000000" pitchFamily="2" charset="2"/>
              </a:rPr>
              <a:t>IIb</a:t>
            </a:r>
            <a:r>
              <a:rPr lang="tr-TR" dirty="0">
                <a:sym typeface="Wingdings" panose="05000000000000000000" pitchFamily="2" charset="2"/>
              </a:rPr>
              <a:t> </a:t>
            </a:r>
            <a:r>
              <a:rPr lang="tr-TR" dirty="0" err="1">
                <a:sym typeface="Wingdings" panose="05000000000000000000" pitchFamily="2" charset="2"/>
              </a:rPr>
              <a:t>implantlar</a:t>
            </a:r>
            <a:r>
              <a:rPr lang="tr-TR" dirty="0">
                <a:sym typeface="Wingdings" panose="05000000000000000000" pitchFamily="2" charset="2"/>
              </a:rPr>
              <a:t> için SSCP </a:t>
            </a:r>
            <a:r>
              <a:rPr lang="tr-TR" dirty="0" err="1">
                <a:sym typeface="Wingdings" panose="05000000000000000000" pitchFamily="2" charset="2"/>
              </a:rPr>
              <a:t>validasyonu</a:t>
            </a:r>
            <a:r>
              <a:rPr lang="tr-TR" dirty="0">
                <a:sym typeface="Wingdings" panose="05000000000000000000" pitchFamily="2" charset="2"/>
              </a:rPr>
              <a:t> her bir cihaz için</a:t>
            </a:r>
          </a:p>
          <a:p>
            <a:pPr lvl="1">
              <a:buFont typeface="Wingdings" panose="05000000000000000000" pitchFamily="2" charset="2"/>
              <a:buChar char="Ø"/>
            </a:pPr>
            <a:r>
              <a:rPr lang="tr-TR" dirty="0">
                <a:sym typeface="Wingdings" panose="05000000000000000000" pitchFamily="2" charset="2"/>
              </a:rPr>
              <a:t>Sınıf </a:t>
            </a:r>
            <a:r>
              <a:rPr lang="tr-TR" dirty="0" err="1">
                <a:sym typeface="Wingdings" panose="05000000000000000000" pitchFamily="2" charset="2"/>
              </a:rPr>
              <a:t>IIa</a:t>
            </a:r>
            <a:r>
              <a:rPr lang="tr-TR" dirty="0">
                <a:sym typeface="Wingdings" panose="05000000000000000000" pitchFamily="2" charset="2"/>
              </a:rPr>
              <a:t> </a:t>
            </a:r>
            <a:r>
              <a:rPr lang="tr-TR" dirty="0" err="1">
                <a:sym typeface="Wingdings" panose="05000000000000000000" pitchFamily="2" charset="2"/>
              </a:rPr>
              <a:t>implantlar</a:t>
            </a:r>
            <a:r>
              <a:rPr lang="tr-TR" dirty="0">
                <a:sym typeface="Wingdings" panose="05000000000000000000" pitchFamily="2" charset="2"/>
              </a:rPr>
              <a:t> veya iyi bilinen teknoloji </a:t>
            </a:r>
            <a:r>
              <a:rPr lang="tr-TR" dirty="0" err="1">
                <a:sym typeface="Wingdings" panose="05000000000000000000" pitchFamily="2" charset="2"/>
              </a:rPr>
              <a:t>Iıb</a:t>
            </a:r>
            <a:r>
              <a:rPr lang="tr-TR" dirty="0">
                <a:sym typeface="Wingdings" panose="05000000000000000000" pitchFamily="2" charset="2"/>
              </a:rPr>
              <a:t> </a:t>
            </a:r>
            <a:r>
              <a:rPr lang="tr-TR" dirty="0" err="1">
                <a:sym typeface="Wingdings" panose="05000000000000000000" pitchFamily="2" charset="2"/>
              </a:rPr>
              <a:t>implantlar</a:t>
            </a:r>
            <a:r>
              <a:rPr lang="tr-TR" dirty="0">
                <a:sym typeface="Wingdings" panose="05000000000000000000" pitchFamily="2" charset="2"/>
              </a:rPr>
              <a:t> için birden fazla cihaz varsa en az 1 adet SSCP </a:t>
            </a:r>
            <a:r>
              <a:rPr lang="tr-TR" dirty="0" err="1">
                <a:sym typeface="Wingdings" panose="05000000000000000000" pitchFamily="2" charset="2"/>
              </a:rPr>
              <a:t>validasyonu</a:t>
            </a:r>
            <a:r>
              <a:rPr lang="tr-TR" dirty="0">
                <a:sym typeface="Wingdings" panose="05000000000000000000" pitchFamily="2" charset="2"/>
              </a:rPr>
              <a:t> – diğerleri döngüde planlanır</a:t>
            </a:r>
          </a:p>
          <a:p>
            <a:pPr lvl="1">
              <a:buFont typeface="Wingdings" panose="05000000000000000000" pitchFamily="2" charset="2"/>
              <a:buChar char="Ø"/>
            </a:pPr>
            <a:r>
              <a:rPr lang="tr-TR" dirty="0">
                <a:sym typeface="Wingdings" panose="05000000000000000000" pitchFamily="2" charset="2"/>
              </a:rPr>
              <a:t>PSUR + SSCP güncellendikçe tekrar valide edilir</a:t>
            </a:r>
          </a:p>
          <a:p>
            <a:pPr lvl="1"/>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89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Üçüncü Bölüm</a:t>
            </a:r>
            <a:br>
              <a:rPr lang="tr-TR" dirty="0"/>
            </a:br>
            <a:r>
              <a:rPr lang="tr-TR" sz="3100" dirty="0"/>
              <a:t>Tıbbi Cihazlara İlişkin Avrupa Veri Tabanı, Ulusal Ürün Takip Sistemi</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33– Tıbbi cihazlara ilişkin Avrupa veri tabanı (EUDAMED) </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42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33</a:t>
            </a:r>
            <a:br>
              <a:rPr lang="tr-TR" dirty="0"/>
            </a:br>
            <a:r>
              <a:rPr lang="tr-TR" dirty="0"/>
              <a:t>Tıbbi cihazlara ilişkin Avrupa veri tabanı (EUDAMED)</a:t>
            </a:r>
          </a:p>
        </p:txBody>
      </p:sp>
      <p:sp>
        <p:nvSpPr>
          <p:cNvPr id="3" name="İçerik Yer Tutucusu 2"/>
          <p:cNvSpPr>
            <a:spLocks noGrp="1"/>
          </p:cNvSpPr>
          <p:nvPr>
            <p:ph idx="1"/>
          </p:nvPr>
        </p:nvSpPr>
        <p:spPr/>
        <p:txBody>
          <a:bodyPr/>
          <a:lstStyle/>
          <a:p>
            <a:r>
              <a:rPr lang="tr-TR" dirty="0"/>
              <a:t>Piyasaya arz edilen cihazlar</a:t>
            </a:r>
          </a:p>
          <a:p>
            <a:r>
              <a:rPr lang="tr-TR" dirty="0"/>
              <a:t>Sertifikalar</a:t>
            </a:r>
          </a:p>
          <a:p>
            <a:r>
              <a:rPr lang="tr-TR" dirty="0"/>
              <a:t>İlgili iktisadi işletmeciler</a:t>
            </a:r>
          </a:p>
          <a:p>
            <a:r>
              <a:rPr lang="tr-TR" dirty="0"/>
              <a:t>Tekil takip</a:t>
            </a:r>
          </a:p>
          <a:p>
            <a:r>
              <a:rPr lang="tr-TR" dirty="0"/>
              <a:t>Klinik araştırmalar</a:t>
            </a:r>
          </a:p>
          <a:p>
            <a:r>
              <a:rPr lang="tr-TR" dirty="0" err="1"/>
              <a:t>Vijilans</a:t>
            </a:r>
            <a:endParaRPr lang="tr-TR" dirty="0"/>
          </a:p>
          <a:p>
            <a:r>
              <a:rPr lang="tr-TR" dirty="0"/>
              <a:t>İşbirliği</a:t>
            </a:r>
          </a:p>
          <a:p>
            <a:pPr lvl="1">
              <a:buFont typeface="Wingdings" panose="05000000000000000000" pitchFamily="2" charset="2"/>
              <a:buChar char="Ø"/>
            </a:pPr>
            <a:r>
              <a:rPr lang="tr-TR" dirty="0"/>
              <a:t>Komisyon – yetkili otoriteler – onaylanmış kuruluşlar - iktisadi işletmeciler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5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33</a:t>
            </a:r>
            <a:br>
              <a:rPr lang="tr-TR" dirty="0"/>
            </a:br>
            <a:r>
              <a:rPr lang="tr-TR" dirty="0"/>
              <a:t>Tıbbi cihazlara ilişkin Avrupa veri tabanı (EUDAMED)</a:t>
            </a:r>
          </a:p>
        </p:txBody>
      </p:sp>
      <p:sp>
        <p:nvSpPr>
          <p:cNvPr id="3" name="İçerik Yer Tutucusu 2"/>
          <p:cNvSpPr>
            <a:spLocks noGrp="1"/>
          </p:cNvSpPr>
          <p:nvPr>
            <p:ph idx="1"/>
          </p:nvPr>
        </p:nvSpPr>
        <p:spPr>
          <a:xfrm>
            <a:off x="5118448" y="803186"/>
            <a:ext cx="3851382" cy="5248622"/>
          </a:xfrm>
        </p:spPr>
        <p:txBody>
          <a:bodyPr>
            <a:normAutofit fontScale="92500"/>
          </a:bodyPr>
          <a:lstStyle/>
          <a:p>
            <a:r>
              <a:rPr lang="tr-TR" dirty="0"/>
              <a:t>Cihaz kaydı</a:t>
            </a:r>
          </a:p>
          <a:p>
            <a:r>
              <a:rPr lang="tr-TR" dirty="0"/>
              <a:t>UDI </a:t>
            </a:r>
            <a:r>
              <a:rPr lang="tr-TR" dirty="0" err="1"/>
              <a:t>veritabanı</a:t>
            </a:r>
            <a:endParaRPr lang="tr-TR" dirty="0"/>
          </a:p>
          <a:p>
            <a:r>
              <a:rPr lang="tr-TR" dirty="0"/>
              <a:t>İktisadi işletmeci kaydı</a:t>
            </a:r>
          </a:p>
          <a:p>
            <a:r>
              <a:rPr lang="tr-TR" dirty="0"/>
              <a:t>Onaylanmış kuruluşlar </a:t>
            </a:r>
          </a:p>
          <a:p>
            <a:r>
              <a:rPr lang="tr-TR" dirty="0"/>
              <a:t>Sertifikalar</a:t>
            </a:r>
          </a:p>
          <a:p>
            <a:r>
              <a:rPr lang="tr-TR" dirty="0"/>
              <a:t>Klinik araştırmalar</a:t>
            </a:r>
          </a:p>
          <a:p>
            <a:r>
              <a:rPr lang="tr-TR" dirty="0" err="1"/>
              <a:t>Vijilans</a:t>
            </a:r>
            <a:r>
              <a:rPr lang="tr-TR" dirty="0"/>
              <a:t> ve PMS</a:t>
            </a:r>
          </a:p>
          <a:p>
            <a:r>
              <a:rPr lang="tr-TR" dirty="0"/>
              <a:t>MS</a:t>
            </a:r>
          </a:p>
          <a:p>
            <a:endParaRPr lang="tr-TR" dirty="0"/>
          </a:p>
          <a:p>
            <a:r>
              <a:rPr lang="tr-TR" dirty="0"/>
              <a:t>Yetkili otorite ve Komisyon – tam erişim</a:t>
            </a:r>
          </a:p>
          <a:p>
            <a:r>
              <a:rPr lang="tr-TR" dirty="0"/>
              <a:t>Diğer kullanıcılar için kısmı erişim</a:t>
            </a:r>
          </a:p>
        </p:txBody>
      </p:sp>
      <p:pic>
        <p:nvPicPr>
          <p:cNvPr id="4" name="Resim 3"/>
          <p:cNvPicPr>
            <a:picLocks noChangeAspect="1"/>
          </p:cNvPicPr>
          <p:nvPr/>
        </p:nvPicPr>
        <p:blipFill>
          <a:blip r:embed="rId2"/>
          <a:stretch>
            <a:fillRect/>
          </a:stretch>
        </p:blipFill>
        <p:spPr>
          <a:xfrm>
            <a:off x="8003041" y="1815958"/>
            <a:ext cx="4077996" cy="2886671"/>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33</a:t>
            </a:r>
            <a:br>
              <a:rPr lang="tr-TR" dirty="0"/>
            </a:br>
            <a:r>
              <a:rPr lang="tr-TR" dirty="0"/>
              <a:t>Tıbbi cihazlara ilişkin Avrupa veri tabanı (EUDAMED)</a:t>
            </a:r>
          </a:p>
        </p:txBody>
      </p:sp>
      <p:sp>
        <p:nvSpPr>
          <p:cNvPr id="3" name="İçerik Yer Tutucusu 2"/>
          <p:cNvSpPr>
            <a:spLocks noGrp="1"/>
          </p:cNvSpPr>
          <p:nvPr>
            <p:ph idx="1"/>
          </p:nvPr>
        </p:nvSpPr>
        <p:spPr/>
        <p:txBody>
          <a:bodyPr/>
          <a:lstStyle/>
          <a:p>
            <a:r>
              <a:rPr lang="tr-TR" dirty="0"/>
              <a:t>Ek VI Kısım A 2’de ve Kısım B’de listelenen cihaz veri ögelerinin </a:t>
            </a:r>
            <a:r>
              <a:rPr lang="tr-TR" dirty="0" err="1"/>
              <a:t>EUDAMED'e</a:t>
            </a:r>
            <a:r>
              <a:rPr lang="tr-TR" dirty="0"/>
              <a:t> kaydedilme zorunluluğu, </a:t>
            </a:r>
          </a:p>
          <a:p>
            <a:r>
              <a:rPr lang="tr-TR" dirty="0"/>
              <a:t>123(3)(e) maddesinde belirtilen zamanlardan itibaren uygulanacaktır </a:t>
            </a:r>
          </a:p>
          <a:p>
            <a:r>
              <a:rPr lang="tr-TR" dirty="0"/>
              <a:t>Genel uygulama tarihinden itibaren 18 ay veya eğer EUDAMED zamanında işlevsel olmaz ise 34(3) maddesinde belirtilen bildirimin yayımlanmasından itibaren 24 ay içerisinde</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Yıldız: 6 Nokta 4">
            <a:extLst>
              <a:ext uri="{FF2B5EF4-FFF2-40B4-BE49-F238E27FC236}">
                <a16:creationId xmlns:a16="http://schemas.microsoft.com/office/drawing/2014/main" id="{461AEB1F-3498-D5B1-1741-7D5204D17B9E}"/>
              </a:ext>
            </a:extLst>
          </p:cNvPr>
          <p:cNvSpPr/>
          <p:nvPr/>
        </p:nvSpPr>
        <p:spPr>
          <a:xfrm>
            <a:off x="8331200" y="537029"/>
            <a:ext cx="1349829" cy="1349828"/>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solidFill>
                  <a:schemeClr val="tx1"/>
                </a:solidFill>
              </a:rPr>
              <a:t>MDCG 2019-5</a:t>
            </a:r>
          </a:p>
        </p:txBody>
      </p:sp>
    </p:spTree>
    <p:extLst>
      <p:ext uri="{BB962C8B-B14F-4D97-AF65-F5344CB8AC3E}">
        <p14:creationId xmlns:p14="http://schemas.microsoft.com/office/powerpoint/2010/main" val="3614407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33</a:t>
            </a:r>
            <a:br>
              <a:rPr lang="tr-TR" dirty="0"/>
            </a:br>
            <a:r>
              <a:rPr lang="tr-TR" dirty="0"/>
              <a:t>Tıbbi cihazlara ilişkin Avrupa veri tabanı (EUDAMED)</a:t>
            </a:r>
          </a:p>
        </p:txBody>
      </p:sp>
      <p:pic>
        <p:nvPicPr>
          <p:cNvPr id="5" name="Resim 4"/>
          <p:cNvPicPr>
            <a:picLocks noChangeAspect="1"/>
          </p:cNvPicPr>
          <p:nvPr/>
        </p:nvPicPr>
        <p:blipFill>
          <a:blip r:embed="rId2"/>
          <a:stretch>
            <a:fillRect/>
          </a:stretch>
        </p:blipFill>
        <p:spPr>
          <a:xfrm>
            <a:off x="4908095" y="1431018"/>
            <a:ext cx="6887975" cy="3968296"/>
          </a:xfrm>
          <a:prstGeom prst="rect">
            <a:avLst/>
          </a:prstGeom>
        </p:spPr>
      </p:pic>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5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25 </a:t>
            </a:r>
            <a:br>
              <a:rPr lang="tr-TR" dirty="0"/>
            </a:br>
            <a:r>
              <a:rPr lang="tr-TR" dirty="0"/>
              <a:t>Tedarik zinciri içinde tanımlama</a:t>
            </a:r>
          </a:p>
        </p:txBody>
      </p:sp>
      <p:sp>
        <p:nvSpPr>
          <p:cNvPr id="3" name="İçerik Yer Tutucusu 2"/>
          <p:cNvSpPr>
            <a:spLocks noGrp="1"/>
          </p:cNvSpPr>
          <p:nvPr>
            <p:ph idx="1"/>
          </p:nvPr>
        </p:nvSpPr>
        <p:spPr/>
        <p:txBody>
          <a:bodyPr/>
          <a:lstStyle/>
          <a:p>
            <a:r>
              <a:rPr lang="tr-TR" dirty="0"/>
              <a:t>Saklama süresi 10 / 15 yıl boyunca</a:t>
            </a:r>
          </a:p>
          <a:p>
            <a:r>
              <a:rPr lang="tr-TR" dirty="0"/>
              <a:t>Yetkili otoritelere</a:t>
            </a:r>
          </a:p>
          <a:p>
            <a:pPr lvl="1">
              <a:buFont typeface="Courier New" panose="02070309020205020404" pitchFamily="49" charset="0"/>
              <a:buChar char="o"/>
            </a:pPr>
            <a:r>
              <a:rPr lang="tr-TR" dirty="0"/>
              <a:t>Bir cihazı doğrudan tedarik ettikleri her bir iktisadi işletmeciyi, </a:t>
            </a:r>
          </a:p>
          <a:p>
            <a:pPr lvl="1">
              <a:buFont typeface="Courier New" panose="02070309020205020404" pitchFamily="49" charset="0"/>
              <a:buChar char="o"/>
            </a:pPr>
            <a:r>
              <a:rPr lang="tr-TR" dirty="0"/>
              <a:t>Onlara bir cihazı doğrudan tedarik eden her bir iktisadi işletmeciyi, </a:t>
            </a:r>
          </a:p>
          <a:p>
            <a:pPr lvl="1">
              <a:buFont typeface="Courier New" panose="02070309020205020404" pitchFamily="49" charset="0"/>
              <a:buChar char="o"/>
            </a:pPr>
            <a:r>
              <a:rPr lang="tr-TR" dirty="0"/>
              <a:t>Bir cihazı doğrudan tedarik ettikleri her bir sağlık kuruluşunu veya sağlık meslek mensubunu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21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Üçüncü Bölüm</a:t>
            </a:r>
            <a:br>
              <a:rPr lang="tr-TR" dirty="0"/>
            </a:br>
            <a:r>
              <a:rPr lang="tr-TR" sz="3100" dirty="0"/>
              <a:t>Tıbbi Cihazlara İlişkin Avrupa Veri Tabanı, Ulusal Ürün Takip Sistemi</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34– Ulusal ürün takip sistemi </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87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34</a:t>
            </a:r>
            <a:br>
              <a:rPr lang="tr-TR" dirty="0"/>
            </a:br>
            <a:r>
              <a:rPr lang="tr-TR" dirty="0"/>
              <a:t>Ulusal ürün takip sistemi</a:t>
            </a:r>
          </a:p>
        </p:txBody>
      </p:sp>
      <p:sp>
        <p:nvSpPr>
          <p:cNvPr id="3" name="İçerik Yer Tutucusu 2"/>
          <p:cNvSpPr>
            <a:spLocks noGrp="1"/>
          </p:cNvSpPr>
          <p:nvPr>
            <p:ph idx="1"/>
          </p:nvPr>
        </p:nvSpPr>
        <p:spPr>
          <a:xfrm>
            <a:off x="5161989" y="832215"/>
            <a:ext cx="6281873" cy="5248622"/>
          </a:xfrm>
        </p:spPr>
        <p:txBody>
          <a:bodyPr/>
          <a:lstStyle/>
          <a:p>
            <a:r>
              <a:rPr lang="tr-TR" dirty="0"/>
              <a:t>Yurtiçinde yerleşik </a:t>
            </a:r>
          </a:p>
          <a:p>
            <a:pPr lvl="1">
              <a:buFont typeface="Wingdings" panose="05000000000000000000" pitchFamily="2" charset="2"/>
              <a:buChar char="Ø"/>
            </a:pPr>
            <a:r>
              <a:rPr lang="tr-TR" dirty="0"/>
              <a:t>İktisadi işletmeciler</a:t>
            </a:r>
          </a:p>
          <a:p>
            <a:pPr lvl="1">
              <a:buFont typeface="Wingdings" panose="05000000000000000000" pitchFamily="2" charset="2"/>
              <a:buChar char="Ø"/>
            </a:pPr>
            <a:r>
              <a:rPr lang="tr-TR" dirty="0"/>
              <a:t>Onaylanmış kuruluşlar</a:t>
            </a:r>
          </a:p>
          <a:p>
            <a:pPr lvl="1">
              <a:buFont typeface="Wingdings" panose="05000000000000000000" pitchFamily="2" charset="2"/>
              <a:buChar char="Ø"/>
            </a:pPr>
            <a:r>
              <a:rPr lang="tr-TR" dirty="0"/>
              <a:t>Sağlık kuruluşları</a:t>
            </a:r>
          </a:p>
          <a:p>
            <a:pPr lvl="1">
              <a:buFont typeface="Wingdings" panose="05000000000000000000" pitchFamily="2" charset="2"/>
              <a:buChar char="Ø"/>
            </a:pPr>
            <a:r>
              <a:rPr lang="tr-TR" dirty="0"/>
              <a:t>Sağlık profesyonelleri</a:t>
            </a:r>
          </a:p>
          <a:p>
            <a:endParaRPr lang="tr-TR" dirty="0"/>
          </a:p>
          <a:p>
            <a:r>
              <a:rPr lang="tr-TR" dirty="0"/>
              <a:t>Kurum</a:t>
            </a:r>
          </a:p>
        </p:txBody>
      </p:sp>
      <p:pic>
        <p:nvPicPr>
          <p:cNvPr id="4" name="Resim 3"/>
          <p:cNvPicPr>
            <a:picLocks noChangeAspect="1"/>
          </p:cNvPicPr>
          <p:nvPr/>
        </p:nvPicPr>
        <p:blipFill rotWithShape="1">
          <a:blip r:embed="rId2"/>
          <a:srcRect l="22881" r="23124"/>
          <a:stretch/>
        </p:blipFill>
        <p:spPr>
          <a:xfrm>
            <a:off x="8519884" y="2147660"/>
            <a:ext cx="3367803" cy="2351769"/>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5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902044"/>
            <a:ext cx="5490224" cy="1234527"/>
          </a:xfrm>
        </p:spPr>
        <p:txBody>
          <a:bodyPr>
            <a:normAutofit fontScale="90000"/>
          </a:bodyPr>
          <a:lstStyle/>
          <a:p>
            <a:r>
              <a:rPr lang="tr-TR" sz="4000" dirty="0"/>
              <a:t>Kısım 3</a:t>
            </a:r>
            <a:br>
              <a:rPr lang="tr-TR" sz="4000" dirty="0"/>
            </a:br>
            <a:r>
              <a:rPr lang="tr-TR" sz="4000" dirty="0"/>
              <a:t>Birinci Bölüm</a:t>
            </a:r>
            <a:br>
              <a:rPr lang="tr-TR" dirty="0"/>
            </a:br>
            <a:r>
              <a:rPr lang="tr-TR" sz="3100" dirty="0"/>
              <a:t>Cihazların Tanımlanması ve İzlenebilirliği, Cihazların ve</a:t>
            </a:r>
            <a:br>
              <a:rPr lang="tr-TR" sz="3100" dirty="0"/>
            </a:br>
            <a:r>
              <a:rPr lang="tr-TR" sz="3100" dirty="0"/>
              <a:t>İktisadi İşletmecilerin Kaydı</a:t>
            </a:r>
            <a:endParaRPr lang="tr-TR" dirty="0"/>
          </a:p>
        </p:txBody>
      </p:sp>
      <p:sp>
        <p:nvSpPr>
          <p:cNvPr id="3" name="İçerik Yer Tutucusu 2"/>
          <p:cNvSpPr>
            <a:spLocks noGrp="1"/>
          </p:cNvSpPr>
          <p:nvPr>
            <p:ph type="body" idx="1"/>
          </p:nvPr>
        </p:nvSpPr>
        <p:spPr>
          <a:xfrm>
            <a:off x="3344216" y="4310744"/>
            <a:ext cx="5490223" cy="1001486"/>
          </a:xfrm>
        </p:spPr>
        <p:txBody>
          <a:bodyPr/>
          <a:lstStyle/>
          <a:p>
            <a:r>
              <a:rPr lang="tr-TR" b="1" dirty="0"/>
              <a:t>Madde 26– Tıbbi cihazlar terminolojisi</a:t>
            </a:r>
          </a:p>
          <a:p>
            <a:endParaRPr lang="tr-TR" b="1"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2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26</a:t>
            </a:r>
            <a:br>
              <a:rPr lang="tr-TR" dirty="0"/>
            </a:br>
            <a:r>
              <a:rPr lang="tr-TR" dirty="0"/>
              <a:t>Tıbbi cihazlar terminolojisi</a:t>
            </a:r>
          </a:p>
        </p:txBody>
      </p:sp>
      <p:sp>
        <p:nvSpPr>
          <p:cNvPr id="3" name="İçerik Yer Tutucusu 2"/>
          <p:cNvSpPr>
            <a:spLocks noGrp="1"/>
          </p:cNvSpPr>
          <p:nvPr>
            <p:ph idx="1"/>
          </p:nvPr>
        </p:nvSpPr>
        <p:spPr/>
        <p:txBody>
          <a:bodyPr/>
          <a:lstStyle/>
          <a:p>
            <a:r>
              <a:rPr lang="tr-TR" dirty="0"/>
              <a:t>EUDAMED kaydı </a:t>
            </a:r>
            <a:endParaRPr lang="tr-TR" dirty="0">
              <a:highlight>
                <a:srgbClr val="FFFF00"/>
              </a:highlight>
            </a:endParaRPr>
          </a:p>
          <a:p>
            <a:r>
              <a:rPr lang="tr-TR" dirty="0"/>
              <a:t>EMDN - </a:t>
            </a:r>
            <a:r>
              <a:rPr lang="tr-TR" dirty="0" err="1"/>
              <a:t>European</a:t>
            </a:r>
            <a:r>
              <a:rPr lang="tr-TR" dirty="0"/>
              <a:t> Medical Device </a:t>
            </a:r>
            <a:r>
              <a:rPr lang="tr-TR" dirty="0" err="1"/>
              <a:t>Nomenclature</a:t>
            </a:r>
            <a:endParaRPr lang="tr-TR" dirty="0"/>
          </a:p>
          <a:p>
            <a:pPr lvl="1"/>
            <a:r>
              <a:rPr lang="tr-TR" dirty="0"/>
              <a:t>CND  (</a:t>
            </a:r>
            <a:r>
              <a:rPr lang="tr-TR" dirty="0" err="1"/>
              <a:t>Classificazione</a:t>
            </a:r>
            <a:r>
              <a:rPr lang="tr-TR" dirty="0"/>
              <a:t> </a:t>
            </a:r>
            <a:r>
              <a:rPr lang="tr-TR" dirty="0" err="1"/>
              <a:t>Nazionale</a:t>
            </a:r>
            <a:r>
              <a:rPr lang="tr-TR" dirty="0"/>
              <a:t> </a:t>
            </a:r>
            <a:r>
              <a:rPr lang="tr-TR" dirty="0" err="1"/>
              <a:t>Dispositivi</a:t>
            </a:r>
            <a:r>
              <a:rPr lang="tr-TR" dirty="0"/>
              <a:t> </a:t>
            </a:r>
            <a:r>
              <a:rPr lang="tr-TR" dirty="0" err="1"/>
              <a:t>medici</a:t>
            </a:r>
            <a:r>
              <a:rPr lang="tr-TR" dirty="0"/>
              <a:t>) temelli - İtalya numaralandırma sistemi</a:t>
            </a:r>
          </a:p>
          <a:p>
            <a:pPr lvl="1"/>
            <a:r>
              <a:rPr lang="tr-TR" dirty="0"/>
              <a:t>Ücretsiz, erişime açık</a:t>
            </a:r>
          </a:p>
          <a:p>
            <a:pPr lvl="1"/>
            <a:r>
              <a:rPr lang="tr-TR" dirty="0"/>
              <a:t>GMDN eşleştirme</a:t>
            </a:r>
          </a:p>
          <a:p>
            <a:pPr lvl="1"/>
            <a:r>
              <a:rPr lang="tr-TR" dirty="0" err="1"/>
              <a:t>Alfanumerik</a:t>
            </a:r>
            <a:endParaRPr lang="tr-TR" dirty="0"/>
          </a:p>
          <a:p>
            <a:pPr lvl="1"/>
            <a:r>
              <a:rPr lang="tr-TR" dirty="0"/>
              <a:t>7 seviyeli</a:t>
            </a:r>
          </a:p>
        </p:txBody>
      </p:sp>
      <p:pic>
        <p:nvPicPr>
          <p:cNvPr id="4" name="Resim 3"/>
          <p:cNvPicPr>
            <a:picLocks noChangeAspect="1"/>
          </p:cNvPicPr>
          <p:nvPr/>
        </p:nvPicPr>
        <p:blipFill>
          <a:blip r:embed="rId3"/>
          <a:stretch>
            <a:fillRect/>
          </a:stretch>
        </p:blipFill>
        <p:spPr>
          <a:xfrm>
            <a:off x="8259383" y="4246821"/>
            <a:ext cx="3369027" cy="1804987"/>
          </a:xfrm>
          <a:prstGeom prst="rect">
            <a:avLst/>
          </a:prstGeom>
        </p:spPr>
      </p:pic>
      <p:sp>
        <p:nvSpPr>
          <p:cNvPr id="5" name="Dikdörtgen 4"/>
          <p:cNvSpPr/>
          <p:nvPr/>
        </p:nvSpPr>
        <p:spPr>
          <a:xfrm>
            <a:off x="888631" y="5682476"/>
            <a:ext cx="4914872" cy="646331"/>
          </a:xfrm>
          <a:prstGeom prst="rect">
            <a:avLst/>
          </a:prstGeom>
        </p:spPr>
        <p:txBody>
          <a:bodyPr wrap="none">
            <a:spAutoFit/>
          </a:bodyPr>
          <a:lstStyle/>
          <a:p>
            <a:r>
              <a:rPr lang="tr-TR" dirty="0">
                <a:hlinkClick r:id="rId4"/>
              </a:rPr>
              <a:t>https://webgate.ec.europa.eu/dyna2/emdn/</a:t>
            </a:r>
            <a:endParaRPr lang="tr-TR" dirty="0"/>
          </a:p>
          <a:p>
            <a:endParaRPr lang="tr-TR" dirty="0"/>
          </a:p>
        </p:txBody>
      </p:sp>
      <p:pic>
        <p:nvPicPr>
          <p:cNvPr id="6" name="Picture 2" descr="UDEM Logo Vector (.CDR) Free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2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26</a:t>
            </a:r>
            <a:br>
              <a:rPr lang="tr-TR" dirty="0"/>
            </a:br>
            <a:r>
              <a:rPr lang="tr-TR" dirty="0"/>
              <a:t>Tıbbi cihazlar terminolojisi</a:t>
            </a:r>
          </a:p>
        </p:txBody>
      </p:sp>
      <p:sp>
        <p:nvSpPr>
          <p:cNvPr id="3" name="İçerik Yer Tutucusu 2"/>
          <p:cNvSpPr>
            <a:spLocks noGrp="1"/>
          </p:cNvSpPr>
          <p:nvPr>
            <p:ph idx="1"/>
          </p:nvPr>
        </p:nvSpPr>
        <p:spPr>
          <a:xfrm>
            <a:off x="5118447" y="803186"/>
            <a:ext cx="6281873" cy="2172243"/>
          </a:xfrm>
        </p:spPr>
        <p:txBody>
          <a:bodyPr/>
          <a:lstStyle/>
          <a:p>
            <a:r>
              <a:rPr lang="tr-TR" dirty="0"/>
              <a:t>3 ana seviye:</a:t>
            </a:r>
          </a:p>
          <a:p>
            <a:pPr lvl="1"/>
            <a:r>
              <a:rPr lang="tr-TR" dirty="0"/>
              <a:t>Kategoriler: birinci seviye -22</a:t>
            </a:r>
          </a:p>
          <a:p>
            <a:pPr lvl="1"/>
            <a:r>
              <a:rPr lang="tr-TR" dirty="0"/>
              <a:t>Gruplar: ikinci seviye -146</a:t>
            </a:r>
          </a:p>
          <a:p>
            <a:pPr lvl="1"/>
            <a:r>
              <a:rPr lang="tr-TR" dirty="0"/>
              <a:t>Tipler: üçüncü seviye (1-5)</a:t>
            </a:r>
          </a:p>
        </p:txBody>
      </p:sp>
      <p:pic>
        <p:nvPicPr>
          <p:cNvPr id="4" name="Resim 3"/>
          <p:cNvPicPr>
            <a:picLocks noChangeAspect="1"/>
          </p:cNvPicPr>
          <p:nvPr/>
        </p:nvPicPr>
        <p:blipFill>
          <a:blip r:embed="rId3"/>
          <a:stretch>
            <a:fillRect/>
          </a:stretch>
        </p:blipFill>
        <p:spPr>
          <a:xfrm>
            <a:off x="4992914" y="2716931"/>
            <a:ext cx="6373282" cy="3921313"/>
          </a:xfrm>
          <a:prstGeom prst="rect">
            <a:avLst/>
          </a:prstGeom>
        </p:spPr>
      </p:pic>
      <p:pic>
        <p:nvPicPr>
          <p:cNvPr id="5"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0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26</a:t>
            </a:r>
            <a:br>
              <a:rPr lang="tr-TR" dirty="0"/>
            </a:br>
            <a:r>
              <a:rPr lang="tr-TR" dirty="0"/>
              <a:t>Tıbbi cihazlar terminolojisi</a:t>
            </a:r>
          </a:p>
        </p:txBody>
      </p:sp>
      <p:pic>
        <p:nvPicPr>
          <p:cNvPr id="5" name="Resim 4"/>
          <p:cNvPicPr>
            <a:picLocks noChangeAspect="1"/>
          </p:cNvPicPr>
          <p:nvPr/>
        </p:nvPicPr>
        <p:blipFill>
          <a:blip r:embed="rId2"/>
          <a:stretch>
            <a:fillRect/>
          </a:stretch>
        </p:blipFill>
        <p:spPr>
          <a:xfrm>
            <a:off x="4669064" y="295186"/>
            <a:ext cx="6488346" cy="6337843"/>
          </a:xfrm>
          <a:prstGeom prst="rect">
            <a:avLst/>
          </a:prstGeom>
        </p:spPr>
      </p:pic>
      <p:sp>
        <p:nvSpPr>
          <p:cNvPr id="6" name="Oval 5"/>
          <p:cNvSpPr/>
          <p:nvPr/>
        </p:nvSpPr>
        <p:spPr>
          <a:xfrm>
            <a:off x="2728687" y="295186"/>
            <a:ext cx="1658924" cy="11562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a:t>Anatomik</a:t>
            </a:r>
          </a:p>
        </p:txBody>
      </p:sp>
      <p:sp>
        <p:nvSpPr>
          <p:cNvPr id="7" name="Oval 6"/>
          <p:cNvSpPr/>
          <p:nvPr/>
        </p:nvSpPr>
        <p:spPr>
          <a:xfrm>
            <a:off x="9548251" y="2288542"/>
            <a:ext cx="1890612" cy="11562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a:t>Fonksiyonel</a:t>
            </a:r>
          </a:p>
        </p:txBody>
      </p:sp>
      <p:sp>
        <p:nvSpPr>
          <p:cNvPr id="8" name="Oval 7"/>
          <p:cNvSpPr/>
          <p:nvPr/>
        </p:nvSpPr>
        <p:spPr>
          <a:xfrm>
            <a:off x="10415033" y="4983301"/>
            <a:ext cx="1484753" cy="115624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dirty="0"/>
              <a:t>Spesifik</a:t>
            </a:r>
          </a:p>
        </p:txBody>
      </p:sp>
      <p:pic>
        <p:nvPicPr>
          <p:cNvPr id="9"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3498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9984</TotalTime>
  <Words>3002</Words>
  <Application>Microsoft Office PowerPoint</Application>
  <PresentationFormat>Geniş ekran</PresentationFormat>
  <Paragraphs>415</Paragraphs>
  <Slides>51</Slides>
  <Notes>25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Calibri</vt:lpstr>
      <vt:lpstr>Calibri Light</vt:lpstr>
      <vt:lpstr>Courier New</vt:lpstr>
      <vt:lpstr>Rockwell</vt:lpstr>
      <vt:lpstr>Times New Roman</vt:lpstr>
      <vt:lpstr>Wingdings</vt:lpstr>
      <vt:lpstr>Atlas</vt:lpstr>
      <vt:lpstr>PowerPoint Sunusu</vt:lpstr>
      <vt:lpstr>Kısım 3 Cihazların Tanımlanması ve İzlenebilirliği, Cihazların ve İktisadi İşletmecilerin Kaydı, Güvenlilik ve Klinik Performans Özeti, Tıbbi Cihazlara İlişkin Avrupa Veri Tabanı, Ulusal Ürün Takip Sistemi</vt:lpstr>
      <vt:lpstr>Kısım 3 Birinci Bölüm Cihazların Tanımlanması ve İzlenebilirliği, Cihazların ve İktisadi İşletmecilerin Kaydı</vt:lpstr>
      <vt:lpstr>Madde 25  Tedarik zinciri içinde tanımlama</vt:lpstr>
      <vt:lpstr>Madde 25  Tedarik zinciri içinde tanımlama</vt:lpstr>
      <vt:lpstr>Kısım 3 Birinci Bölüm Cihazların Tanımlanması ve İzlenebilirliği, Cihazların ve İktisadi İşletmecilerin Kaydı</vt:lpstr>
      <vt:lpstr>Madde 26 Tıbbi cihazlar terminolojisi</vt:lpstr>
      <vt:lpstr>Madde 26 Tıbbi cihazlar terminolojisi</vt:lpstr>
      <vt:lpstr>Madde 26 Tıbbi cihazlar terminolojisi</vt:lpstr>
      <vt:lpstr>Madde 26 Tıbbi cihazlar terminolojisi</vt:lpstr>
      <vt:lpstr>Madde 26 Tıbbi cihazlar terminolojisi</vt:lpstr>
      <vt:lpstr>Kısım 3 Birinci Bölüm Cihazların Tanımlanması ve İzlenebilirliği, Cihazların ve İktisadi İşletmecilerin Kaydı</vt:lpstr>
      <vt:lpstr>Madde 27  Tekil cihaz kimlik sistemi</vt:lpstr>
      <vt:lpstr>Madde 27  Tekil cihaz kimlik sistemi</vt:lpstr>
      <vt:lpstr>Madde 27  Tekil cihaz kimlik sistemi</vt:lpstr>
      <vt:lpstr>Madde 27  Tekil cihaz kimlik sistemi</vt:lpstr>
      <vt:lpstr>Madde 27  Tekil cihaz kimlik sistemi</vt:lpstr>
      <vt:lpstr>Madde 27  Tekil cihaz kimlik sistemi</vt:lpstr>
      <vt:lpstr>PowerPoint Sunusu</vt:lpstr>
      <vt:lpstr>Madde 27  Tekil cihaz kimlik sistemi</vt:lpstr>
      <vt:lpstr>Madde 27  Tekil cihaz kimlik sistemi</vt:lpstr>
      <vt:lpstr>Madde 27  Tekil cihaz kimlik sistemi</vt:lpstr>
      <vt:lpstr>Madde 27  Tekil cihaz kimlik sistemi</vt:lpstr>
      <vt:lpstr>Madde 27  Tekil cihaz kimlik sistemi</vt:lpstr>
      <vt:lpstr>Madde 27  Tekil cihaz kimlik sistemi</vt:lpstr>
      <vt:lpstr>Madde 27  Tekil cihaz kimlik sistemi</vt:lpstr>
      <vt:lpstr>Madde 27  Tekil cihaz kimlik sistemi</vt:lpstr>
      <vt:lpstr>Madde 27  Tekil cihaz kimlik sistemi</vt:lpstr>
      <vt:lpstr>Kısım 3 Birinci Bölüm Cihazların Tanımlanması ve İzlenebilirliği, Cihazların ve İktisadi İşletmecilerin Kaydı</vt:lpstr>
      <vt:lpstr>Madde 28  UDI veri tabanı </vt:lpstr>
      <vt:lpstr>Kısım 3 Birinci Bölüm Cihazların Tanımlanması ve İzlenebilirliği, Cihazların ve İktisadi İşletmecilerin Kaydı</vt:lpstr>
      <vt:lpstr>Madde 29 – Cihazların kaydı</vt:lpstr>
      <vt:lpstr>Madde 29 – Cihazların kaydı</vt:lpstr>
      <vt:lpstr>Kısım 3 Birinci Bölüm Cihazların Tanımlanması ve İzlenebilirliği, Cihazların ve İktisadi İşletmecilerin Kaydı</vt:lpstr>
      <vt:lpstr>Madde 30 İktisadi işletmecilerin kaydına ilişkin elektronik sistem</vt:lpstr>
      <vt:lpstr>Madde 30 İktisadi işletmecilerin kaydına ilişkin elektronik sistem</vt:lpstr>
      <vt:lpstr>Kısım 3 Birinci Bölüm Cihazların Tanımlanması ve İzlenebilirliği, Cihazların ve İktisadi İşletmecilerin Kaydı</vt:lpstr>
      <vt:lpstr>Madde 31 İmalatçıların, yetkili temsilcilerin ve ithalatçıların kaydı</vt:lpstr>
      <vt:lpstr>Kısım 3 İkinci Bölüm Güvenlilik ve Klinik Performans Özeti</vt:lpstr>
      <vt:lpstr>Madde 32 Güvenlilik ve klinik performans özeti</vt:lpstr>
      <vt:lpstr>Madde 32 Güvenlilik ve klinik performans özeti</vt:lpstr>
      <vt:lpstr>Madde 32 Güvenlilik ve klinik performans özeti</vt:lpstr>
      <vt:lpstr>Madde 32 Güvenlilik ve klinik performans özeti</vt:lpstr>
      <vt:lpstr>Madde 32 Güvenlilik ve klinik performans özeti</vt:lpstr>
      <vt:lpstr>Kısım 3 Üçüncü Bölüm Tıbbi Cihazlara İlişkin Avrupa Veri Tabanı, Ulusal Ürün Takip Sistemi</vt:lpstr>
      <vt:lpstr>Madde 33 Tıbbi cihazlara ilişkin Avrupa veri tabanı (EUDAMED)</vt:lpstr>
      <vt:lpstr>Madde 33 Tıbbi cihazlara ilişkin Avrupa veri tabanı (EUDAMED)</vt:lpstr>
      <vt:lpstr>Madde 33 Tıbbi cihazlara ilişkin Avrupa veri tabanı (EUDAMED)</vt:lpstr>
      <vt:lpstr>Madde 33 Tıbbi cihazlara ilişkin Avrupa veri tabanı (EUDAMED)</vt:lpstr>
      <vt:lpstr>Kısım 3 Üçüncü Bölüm Tıbbi Cihazlara İlişkin Avrupa Veri Tabanı, Ulusal Ürün Takip Sistemi</vt:lpstr>
      <vt:lpstr>Madde 34 Ulusal ürün takip sistemi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UDEM_Lenovo2</dc:creator>
  <cp:lastModifiedBy>PELİN BİCER</cp:lastModifiedBy>
  <cp:revision>255</cp:revision>
  <dcterms:created xsi:type="dcterms:W3CDTF">2022-05-16T13:11:59Z</dcterms:created>
  <dcterms:modified xsi:type="dcterms:W3CDTF">2022-10-20T07:35:03Z</dcterms:modified>
</cp:coreProperties>
</file>